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Lst>
  <p:sldSz cy="5143500" cx="9144000"/>
  <p:notesSz cx="6858000" cy="9144000"/>
  <p:embeddedFontLst>
    <p:embeddedFont>
      <p:font typeface="Anton"/>
      <p:regular r:id="rId81"/>
    </p:embeddedFont>
    <p:embeddedFont>
      <p:font typeface="Roboto"/>
      <p:regular r:id="rId82"/>
      <p:bold r:id="rId83"/>
      <p:italic r:id="rId84"/>
      <p:boldItalic r:id="rId85"/>
    </p:embeddedFont>
    <p:embeddedFont>
      <p:font typeface="Nixie One"/>
      <p:regular r:id="rId86"/>
    </p:embeddedFont>
    <p:embeddedFont>
      <p:font typeface="Lato"/>
      <p:regular r:id="rId87"/>
      <p:bold r:id="rId88"/>
      <p:italic r:id="rId89"/>
      <p:boldItalic r:id="rId90"/>
    </p:embeddedFont>
    <p:embeddedFont>
      <p:font typeface="Lato Light"/>
      <p:regular r:id="rId91"/>
      <p:bold r:id="rId92"/>
      <p:italic r:id="rId93"/>
      <p:boldItalic r:id="rId94"/>
    </p:embeddedFont>
    <p:embeddedFont>
      <p:font typeface="Didact Gothic"/>
      <p:regular r:id="rId95"/>
    </p:embeddedFont>
    <p:embeddedFont>
      <p:font typeface="Helvetica Neue"/>
      <p:regular r:id="rId96"/>
      <p:bold r:id="rId97"/>
      <p:italic r:id="rId98"/>
      <p:boldItalic r:id="rId99"/>
    </p:embeddedFont>
    <p:embeddedFont>
      <p:font typeface="Helvetica Neue Light"/>
      <p:regular r:id="rId100"/>
      <p:bold r:id="rId101"/>
      <p:italic r:id="rId102"/>
      <p:boldItalic r:id="rId10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HelveticaNeueLight-boldItalic.fntdata"/><Relationship Id="rId102" Type="http://schemas.openxmlformats.org/officeDocument/2006/relationships/font" Target="fonts/HelveticaNeueLight-italic.fntdata"/><Relationship Id="rId101" Type="http://schemas.openxmlformats.org/officeDocument/2006/relationships/font" Target="fonts/HelveticaNeueLight-bold.fntdata"/><Relationship Id="rId100" Type="http://schemas.openxmlformats.org/officeDocument/2006/relationships/font" Target="fonts/HelveticaNeueLight-regular.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DidactGothic-regular.fntdata"/><Relationship Id="rId94" Type="http://schemas.openxmlformats.org/officeDocument/2006/relationships/font" Target="fonts/LatoLight-boldItalic.fntdata"/><Relationship Id="rId97" Type="http://schemas.openxmlformats.org/officeDocument/2006/relationships/font" Target="fonts/HelveticaNeue-bold.fntdata"/><Relationship Id="rId96" Type="http://schemas.openxmlformats.org/officeDocument/2006/relationships/font" Target="fonts/HelveticaNeue-regular.fntdata"/><Relationship Id="rId11" Type="http://schemas.openxmlformats.org/officeDocument/2006/relationships/slide" Target="slides/slide5.xml"/><Relationship Id="rId99" Type="http://schemas.openxmlformats.org/officeDocument/2006/relationships/font" Target="fonts/HelveticaNeue-boldItalic.fntdata"/><Relationship Id="rId10" Type="http://schemas.openxmlformats.org/officeDocument/2006/relationships/slide" Target="slides/slide4.xml"/><Relationship Id="rId98" Type="http://schemas.openxmlformats.org/officeDocument/2006/relationships/font" Target="fonts/HelveticaNeue-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LatoLight-regular.fntdata"/><Relationship Id="rId90" Type="http://schemas.openxmlformats.org/officeDocument/2006/relationships/font" Target="fonts/Lato-boldItalic.fntdata"/><Relationship Id="rId93" Type="http://schemas.openxmlformats.org/officeDocument/2006/relationships/font" Target="fonts/LatoLight-italic.fntdata"/><Relationship Id="rId92" Type="http://schemas.openxmlformats.org/officeDocument/2006/relationships/font" Target="fonts/LatoLight-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Roboto-italic.fntdata"/><Relationship Id="rId83" Type="http://schemas.openxmlformats.org/officeDocument/2006/relationships/font" Target="fonts/Roboto-bold.fntdata"/><Relationship Id="rId86" Type="http://schemas.openxmlformats.org/officeDocument/2006/relationships/font" Target="fonts/NixieOne-regular.fntdata"/><Relationship Id="rId85" Type="http://schemas.openxmlformats.org/officeDocument/2006/relationships/font" Target="fonts/Roboto-boldItalic.fntdata"/><Relationship Id="rId88" Type="http://schemas.openxmlformats.org/officeDocument/2006/relationships/font" Target="fonts/Lato-bold.fntdata"/><Relationship Id="rId87" Type="http://schemas.openxmlformats.org/officeDocument/2006/relationships/font" Target="fonts/Lato-regular.fntdata"/><Relationship Id="rId89" Type="http://schemas.openxmlformats.org/officeDocument/2006/relationships/font" Target="fonts/Lato-italic.fntdata"/><Relationship Id="rId80" Type="http://schemas.openxmlformats.org/officeDocument/2006/relationships/slide" Target="slides/slide74.xml"/><Relationship Id="rId82" Type="http://schemas.openxmlformats.org/officeDocument/2006/relationships/font" Target="fonts/Roboto-regular.fntdata"/><Relationship Id="rId81" Type="http://schemas.openxmlformats.org/officeDocument/2006/relationships/font" Target="fonts/Anton-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2100" lvl="0" marL="457200" rtl="0" algn="l">
              <a:lnSpc>
                <a:spcPct val="100000"/>
              </a:lnSpc>
              <a:spcBef>
                <a:spcPts val="480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C</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Java</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Python</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C++</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C#</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Visual Basic</a:t>
            </a:r>
            <a:endParaRPr sz="1000">
              <a:solidFill>
                <a:srgbClr val="111111"/>
              </a:solidFill>
              <a:highlight>
                <a:schemeClr val="lt1"/>
              </a:highlight>
              <a:latin typeface="Helvetica Neue"/>
              <a:ea typeface="Helvetica Neue"/>
              <a:cs typeface="Helvetica Neue"/>
              <a:sym typeface="Helvetica Neue"/>
            </a:endParaRPr>
          </a:p>
          <a:p>
            <a:pPr indent="-292100" lvl="0" marL="457200" rtl="0" algn="l">
              <a:lnSpc>
                <a:spcPct val="100000"/>
              </a:lnSpc>
              <a:spcBef>
                <a:spcPts val="0"/>
              </a:spcBef>
              <a:spcAft>
                <a:spcPts val="0"/>
              </a:spcAft>
              <a:buClr>
                <a:srgbClr val="29DB80"/>
              </a:buClr>
              <a:buSzPts val="1000"/>
              <a:buFont typeface="Helvetica Neue"/>
              <a:buAutoNum type="arabicPeriod"/>
            </a:pPr>
            <a:r>
              <a:rPr lang="es-419" sz="1000">
                <a:solidFill>
                  <a:srgbClr val="111111"/>
                </a:solidFill>
                <a:highlight>
                  <a:schemeClr val="lt1"/>
                </a:highlight>
                <a:latin typeface="Helvetica Neue"/>
                <a:ea typeface="Helvetica Neue"/>
                <a:cs typeface="Helvetica Neue"/>
                <a:sym typeface="Helvetica Neue"/>
              </a:rPr>
              <a:t>JavaScript</a:t>
            </a:r>
            <a:endParaRPr sz="1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200">
                <a:solidFill>
                  <a:schemeClr val="dk1"/>
                </a:solidFill>
              </a:rPr>
              <a:t>“Para pensar”</a:t>
            </a:r>
            <a:endParaRPr b="1" sz="1200">
              <a:solidFill>
                <a:schemeClr val="dk1"/>
              </a:solidFill>
            </a:endParaRPr>
          </a:p>
          <a:p>
            <a:pPr indent="0" lvl="0" marL="0" rtl="0" algn="l">
              <a:spcBef>
                <a:spcPts val="0"/>
              </a:spcBef>
              <a:spcAft>
                <a:spcPts val="0"/>
              </a:spcAft>
              <a:buNone/>
            </a:pPr>
            <a:r>
              <a:rPr lang="es-419" sz="1200">
                <a:solidFill>
                  <a:schemeClr val="dk1"/>
                </a:solidFill>
              </a:rPr>
              <a:t>¿Cómo crear encuestas de zoom? Disponible en </a:t>
            </a:r>
            <a:r>
              <a:rPr lang="es-419" sz="1200" u="sng">
                <a:solidFill>
                  <a:schemeClr val="accent5"/>
                </a:solidFill>
                <a:hlinkClick r:id="rId2">
                  <a:extLst>
                    <a:ext uri="{A12FA001-AC4F-418D-AE19-62706E023703}">
                      <ahyp:hlinkClr val="tx"/>
                    </a:ext>
                  </a:extLst>
                </a:hlinkClick>
              </a:rPr>
              <a:t>este video.</a:t>
            </a:r>
            <a:endParaRPr b="1" sz="1300">
              <a:solidFill>
                <a:schemeClr val="dk1"/>
              </a:solidFill>
            </a:endParaRPr>
          </a:p>
          <a:p>
            <a:pPr indent="0" lvl="0" marL="0" rtl="0" algn="l">
              <a:lnSpc>
                <a:spcPct val="115000"/>
              </a:lnSpc>
              <a:spcBef>
                <a:spcPts val="0"/>
              </a:spcBef>
              <a:spcAft>
                <a:spcPts val="0"/>
              </a:spcAft>
              <a:buNone/>
            </a:pPr>
            <a:r>
              <a:rPr lang="es-419" sz="1200">
                <a:solidFill>
                  <a:schemeClr val="dk1"/>
                </a:solidFill>
              </a:rPr>
              <a:t>El docente generará </a:t>
            </a:r>
            <a:r>
              <a:rPr lang="es-419" sz="1200" u="sng">
                <a:solidFill>
                  <a:schemeClr val="dk1"/>
                </a:solidFill>
              </a:rPr>
              <a:t>una encuesta de zoom</a:t>
            </a:r>
            <a:r>
              <a:rPr lang="es-419" sz="1200">
                <a:solidFill>
                  <a:schemeClr val="dk1"/>
                </a:solidFill>
              </a:rPr>
              <a:t> para que los estudiantes respondan. Esto es una actividad de comprobación.</a:t>
            </a:r>
            <a:endParaRPr sz="1200">
              <a:solidFill>
                <a:schemeClr val="dk1"/>
              </a:solidFill>
            </a:endParaRPr>
          </a:p>
          <a:p>
            <a:pPr indent="0" lvl="0" marL="0" rtl="0" algn="l">
              <a:spcBef>
                <a:spcPts val="0"/>
              </a:spcBef>
              <a:spcAft>
                <a:spcPts val="0"/>
              </a:spcAft>
              <a:buNone/>
            </a:pPr>
            <a:r>
              <a:rPr lang="es-419" sz="1200">
                <a:solidFill>
                  <a:schemeClr val="dk1"/>
                </a:solidFill>
              </a:rPr>
              <a:t>Sugerimos:</a:t>
            </a:r>
            <a:endParaRPr sz="1200">
              <a:solidFill>
                <a:schemeClr val="dk1"/>
              </a:solidFill>
            </a:endParaRPr>
          </a:p>
          <a:p>
            <a:pPr indent="-304800" lvl="0" marL="457200" rtl="0" algn="l">
              <a:spcBef>
                <a:spcPts val="0"/>
              </a:spcBef>
              <a:spcAft>
                <a:spcPts val="0"/>
              </a:spcAft>
              <a:buClr>
                <a:schemeClr val="dk1"/>
              </a:buClr>
              <a:buSzPts val="1200"/>
              <a:buChar char="-"/>
            </a:pPr>
            <a:r>
              <a:rPr lang="es-419" sz="1200">
                <a:solidFill>
                  <a:schemeClr val="dk1"/>
                </a:solidFill>
              </a:rPr>
              <a:t>Utilizarlo antes del break para que los estudiantes puedan votar en la encuesta antes de ir al mismo.</a:t>
            </a:r>
            <a:endParaRPr sz="1200">
              <a:solidFill>
                <a:schemeClr val="dk1"/>
              </a:solidFill>
            </a:endParaRPr>
          </a:p>
          <a:p>
            <a:pPr indent="-304800" lvl="0" marL="457200" rtl="0" algn="l">
              <a:spcBef>
                <a:spcPts val="0"/>
              </a:spcBef>
              <a:spcAft>
                <a:spcPts val="0"/>
              </a:spcAft>
              <a:buClr>
                <a:schemeClr val="dk1"/>
              </a:buClr>
              <a:buSzPts val="1200"/>
              <a:buChar char="-"/>
            </a:pPr>
            <a:r>
              <a:rPr lang="es-419" sz="1200">
                <a:solidFill>
                  <a:schemeClr val="dk1"/>
                </a:solidFill>
              </a:rPr>
              <a:t>Al regresar, mostrar los resultados a los estudiantes.</a:t>
            </a:r>
            <a:endParaRPr sz="1200">
              <a:solidFill>
                <a:schemeClr val="dk1"/>
              </a:solidFill>
            </a:endParaRPr>
          </a:p>
          <a:p>
            <a:pPr indent="-304800" lvl="0" marL="457200" rtl="0" algn="l">
              <a:spcBef>
                <a:spcPts val="0"/>
              </a:spcBef>
              <a:spcAft>
                <a:spcPts val="0"/>
              </a:spcAft>
              <a:buClr>
                <a:schemeClr val="dk1"/>
              </a:buClr>
              <a:buSzPts val="1200"/>
              <a:buChar char="-"/>
            </a:pPr>
            <a:r>
              <a:rPr lang="es-419" sz="1200">
                <a:solidFill>
                  <a:schemeClr val="dk1"/>
                </a:solidFill>
              </a:rPr>
              <a:t>Si hay buena respuesta de este recurso, se recomienda utilizarlo de forma orgánica en más instancias de la clase.</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los subtemas de un módulo.</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slides de sólo texto con citas.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t>Es el proceso de escribir instrucciones para la computadora, en el formato y sintaxis que el lenguaje de programación requiere, a fin de que se realice determinada acción. Es escribir la solución a un problema que es factible de ser resuelto por una computadora. La computadora resuelve el problema, no nosotros.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s-419"/>
              <a:t>Programar es comunicar, porque al escribir una solución debo tener en cuenta que otra persona que también programa debe poder interpretarla y modificarla.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los subtemas de un módulo.</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Leer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Leer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los subtemas de un módulo.</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Leer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Leer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los subtemas de un módulo.</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162158476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1162158476d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los subtemas de un módulo.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162158476d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1162158476d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t>Si bien pareciera que al desarrollar sólo el frontend de un sitio el mismo ya está completo, por ejemplo no entenderíamos si realmente se concretó el pago de un producto, tampoco si terminó generando una orden para determinada cosa. Todo eso lo resuelve el backend.</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16215847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16215847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3" name="Google Shape;483;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 name="Google Shape;506;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5" name="Google Shape;52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419" sz="1200">
                <a:solidFill>
                  <a:schemeClr val="dk1"/>
                </a:solidFill>
              </a:rPr>
              <a:t>“Para pensar”</a:t>
            </a:r>
            <a:endParaRPr b="1" sz="12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200">
                <a:solidFill>
                  <a:schemeClr val="dk1"/>
                </a:solidFill>
              </a:rPr>
              <a:t>¿Cómo crear encuestas de zoom? Disponible en </a:t>
            </a:r>
            <a:r>
              <a:rPr lang="es-419" sz="1200" u="sng">
                <a:solidFill>
                  <a:schemeClr val="accent5"/>
                </a:solidFill>
                <a:hlinkClick r:id="rId2">
                  <a:extLst>
                    <a:ext uri="{A12FA001-AC4F-418D-AE19-62706E023703}">
                      <ahyp:hlinkClr val="tx"/>
                    </a:ext>
                  </a:extLst>
                </a:hlinkClick>
              </a:rPr>
              <a:t>este video.</a:t>
            </a:r>
            <a:endParaRPr b="1" sz="13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419" sz="1200">
                <a:solidFill>
                  <a:schemeClr val="dk1"/>
                </a:solidFill>
              </a:rPr>
              <a:t>El docente generará </a:t>
            </a:r>
            <a:r>
              <a:rPr lang="es-419" sz="1200" u="sng">
                <a:solidFill>
                  <a:schemeClr val="dk1"/>
                </a:solidFill>
              </a:rPr>
              <a:t>una encuesta de zoom</a:t>
            </a:r>
            <a:r>
              <a:rPr lang="es-419" sz="1200">
                <a:solidFill>
                  <a:schemeClr val="dk1"/>
                </a:solidFill>
              </a:rPr>
              <a:t> para que los estudiantes respondan. Esto es una actividad de comprobación.</a:t>
            </a:r>
            <a:endParaRPr sz="1200">
              <a:solidFill>
                <a:schemeClr val="dk1"/>
              </a:solidFill>
            </a:endParaRPr>
          </a:p>
          <a:p>
            <a:pPr indent="0" lvl="0" marL="0" rtl="0" algn="l">
              <a:lnSpc>
                <a:spcPct val="100000"/>
              </a:lnSpc>
              <a:spcBef>
                <a:spcPts val="0"/>
              </a:spcBef>
              <a:spcAft>
                <a:spcPts val="0"/>
              </a:spcAft>
              <a:buSzPts val="1100"/>
              <a:buNone/>
            </a:pPr>
            <a:r>
              <a:rPr lang="es-419" sz="1200">
                <a:solidFill>
                  <a:schemeClr val="dk1"/>
                </a:solidFill>
              </a:rPr>
              <a:t>Sugerimos:</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s-419" sz="1200">
                <a:solidFill>
                  <a:schemeClr val="dk1"/>
                </a:solidFill>
              </a:rPr>
              <a:t>Utilizarlo antes del break para que los estudiantes puedan votar en la encuesta antes de ir al mismo.</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s-419" sz="1200">
                <a:solidFill>
                  <a:schemeClr val="dk1"/>
                </a:solidFill>
              </a:rPr>
              <a:t>Al regresar, mostrar los resultados a los estudiantes.</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s-419" sz="1200">
                <a:solidFill>
                  <a:schemeClr val="dk1"/>
                </a:solidFill>
              </a:rPr>
              <a:t>Si hay buena respuesta de este recurso, se recomienda utilizarlo de forma orgánica en más instancias de la clase.</a:t>
            </a:r>
            <a:endParaRPr sz="1200">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1" name="Google Shape;531;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6" name="Google Shape;55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9" name="Google Shape;569;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7" name="Google Shape;587;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Al momento de la creación de las clases la versión más reciente es Python 3.8.0.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1" name="Google Shape;601;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9" name="Google Shape;639;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1" name="Google Shape;651;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5" name="Google Shape;665;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p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9" name="Google Shape;679;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f8332a03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5" name="Google Shape;685;gf8332a039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s-419"/>
              <a:t>INFORMAR A LOS ALUMNOS QUE PODRÁN ENCONTRAR COMO INSTALAR VSC CLICKEANDO EN LA PALABRA</a:t>
            </a:r>
            <a:endParaRPr i="1"/>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fb6ed3b852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3" name="Google Shape;693;gfb6ed3b852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f8332a039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f8332a039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f8332a039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f8332a039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f8332a039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f8332a039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+Texto = “Agregar texto”</a:t>
            </a:r>
            <a:endParaRPr/>
          </a:p>
          <a:p>
            <a:pPr indent="0" lvl="0" marL="0" rtl="0" algn="l">
              <a:spcBef>
                <a:spcPts val="0"/>
              </a:spcBef>
              <a:spcAft>
                <a:spcPts val="0"/>
              </a:spcAft>
              <a:buNone/>
            </a:pPr>
            <a:r>
              <a:rPr lang="es-419"/>
              <a:t>+Código = “Agregar código”</a:t>
            </a:r>
            <a:endParaRPr/>
          </a:p>
          <a:p>
            <a:pPr indent="0" lvl="0" marL="0" rtl="0" algn="l">
              <a:spcBef>
                <a:spcPts val="0"/>
              </a:spcBef>
              <a:spcAft>
                <a:spcPts val="0"/>
              </a:spcAft>
              <a:buNone/>
            </a:pPr>
            <a:r>
              <a:rPr lang="es-419"/>
              <a:t>Dependiendo la configuración de colaps a los estudiantes puede aparecerles el fondo en blanco</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f8332a039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f8332a039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f8332a0390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f8332a0390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p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1" name="Google Shape;761;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7" name="Google Shape;767;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p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4" name="Google Shape;774;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71450" lvl="0" marL="171450" rtl="0" algn="l">
              <a:lnSpc>
                <a:spcPct val="100000"/>
              </a:lnSpc>
              <a:spcBef>
                <a:spcPts val="0"/>
              </a:spcBef>
              <a:spcAft>
                <a:spcPts val="0"/>
              </a:spcAft>
              <a:buSzPts val="1100"/>
              <a:buFont typeface="Arial"/>
              <a:buChar char="-"/>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p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4" name="Google Shape;784;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p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1" name="Google Shape;791;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p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1" name="Google Shape;801;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p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7" name="Google Shape;807;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p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3" name="Google Shape;813;p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4"/>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59" name="Google Shape;59;p1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4" name="Google Shape;6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1600"/>
              </a:spcBef>
              <a:spcAft>
                <a:spcPts val="0"/>
              </a:spcAft>
              <a:buClr>
                <a:schemeClr val="dk1"/>
              </a:buClr>
              <a:buSzPts val="1400"/>
              <a:buChar char="○"/>
              <a:defRPr/>
            </a:lvl2pPr>
            <a:lvl3pPr indent="-317500" lvl="2" marL="1371600" algn="l">
              <a:lnSpc>
                <a:spcPct val="90000"/>
              </a:lnSpc>
              <a:spcBef>
                <a:spcPts val="1600"/>
              </a:spcBef>
              <a:spcAft>
                <a:spcPts val="0"/>
              </a:spcAft>
              <a:buClr>
                <a:schemeClr val="dk1"/>
              </a:buClr>
              <a:buSzPts val="1400"/>
              <a:buChar char="■"/>
              <a:defRPr/>
            </a:lvl3pPr>
            <a:lvl4pPr indent="-317500" lvl="3" marL="1828800" algn="l">
              <a:lnSpc>
                <a:spcPct val="90000"/>
              </a:lnSpc>
              <a:spcBef>
                <a:spcPts val="1600"/>
              </a:spcBef>
              <a:spcAft>
                <a:spcPts val="0"/>
              </a:spcAft>
              <a:buClr>
                <a:schemeClr val="dk1"/>
              </a:buClr>
              <a:buSzPts val="1400"/>
              <a:buChar char="●"/>
              <a:defRPr/>
            </a:lvl4pPr>
            <a:lvl5pPr indent="-317500" lvl="4" marL="2286000" algn="l">
              <a:lnSpc>
                <a:spcPct val="90000"/>
              </a:lnSpc>
              <a:spcBef>
                <a:spcPts val="1600"/>
              </a:spcBef>
              <a:spcAft>
                <a:spcPts val="0"/>
              </a:spcAft>
              <a:buClr>
                <a:schemeClr val="dk1"/>
              </a:buClr>
              <a:buSzPts val="1400"/>
              <a:buChar char="○"/>
              <a:defRPr/>
            </a:lvl5pPr>
            <a:lvl6pPr indent="-317500" lvl="5" marL="2743200" algn="l">
              <a:lnSpc>
                <a:spcPct val="90000"/>
              </a:lnSpc>
              <a:spcBef>
                <a:spcPts val="1600"/>
              </a:spcBef>
              <a:spcAft>
                <a:spcPts val="0"/>
              </a:spcAft>
              <a:buClr>
                <a:schemeClr val="dk1"/>
              </a:buClr>
              <a:buSzPts val="1400"/>
              <a:buChar char="■"/>
              <a:defRPr/>
            </a:lvl6pPr>
            <a:lvl7pPr indent="-317500" lvl="6" marL="3200400" algn="l">
              <a:lnSpc>
                <a:spcPct val="90000"/>
              </a:lnSpc>
              <a:spcBef>
                <a:spcPts val="1600"/>
              </a:spcBef>
              <a:spcAft>
                <a:spcPts val="0"/>
              </a:spcAft>
              <a:buClr>
                <a:schemeClr val="dk1"/>
              </a:buClr>
              <a:buSzPts val="1400"/>
              <a:buChar char="●"/>
              <a:defRPr/>
            </a:lvl7pPr>
            <a:lvl8pPr indent="-317500" lvl="7" marL="3657600" algn="l">
              <a:lnSpc>
                <a:spcPct val="90000"/>
              </a:lnSpc>
              <a:spcBef>
                <a:spcPts val="1600"/>
              </a:spcBef>
              <a:spcAft>
                <a:spcPts val="0"/>
              </a:spcAft>
              <a:buClr>
                <a:schemeClr val="dk1"/>
              </a:buClr>
              <a:buSzPts val="1400"/>
              <a:buChar char="○"/>
              <a:defRPr/>
            </a:lvl8pPr>
            <a:lvl9pPr indent="-317500" lvl="8" marL="4114800" algn="l">
              <a:lnSpc>
                <a:spcPct val="90000"/>
              </a:lnSpc>
              <a:spcBef>
                <a:spcPts val="1600"/>
              </a:spcBef>
              <a:spcAft>
                <a:spcPts val="1600"/>
              </a:spcAft>
              <a:buClr>
                <a:schemeClr val="dk1"/>
              </a:buClr>
              <a:buSzPts val="1400"/>
              <a:buChar char="■"/>
              <a:defRPr/>
            </a:lvl9pPr>
          </a:lstStyle>
          <a:p/>
        </p:txBody>
      </p:sp>
      <p:sp>
        <p:nvSpPr>
          <p:cNvPr id="65" name="Google Shape;65;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Subtitle">
    <p:spTree>
      <p:nvGrpSpPr>
        <p:cNvPr id="66" name="Shape 66"/>
        <p:cNvGrpSpPr/>
        <p:nvPr/>
      </p:nvGrpSpPr>
      <p:grpSpPr>
        <a:xfrm>
          <a:off x="0" y="0"/>
          <a:ext cx="0" cy="0"/>
          <a:chOff x="0" y="0"/>
          <a:chExt cx="0" cy="0"/>
        </a:xfrm>
      </p:grpSpPr>
      <p:sp>
        <p:nvSpPr>
          <p:cNvPr id="67" name="Google Shape;67;p16"/>
          <p:cNvSpPr txBox="1"/>
          <p:nvPr>
            <p:ph type="ctrTitle"/>
          </p:nvPr>
        </p:nvSpPr>
        <p:spPr>
          <a:xfrm>
            <a:off x="685800" y="2612044"/>
            <a:ext cx="5625000" cy="1159800"/>
          </a:xfrm>
          <a:prstGeom prst="rect">
            <a:avLst/>
          </a:prstGeom>
          <a:noFill/>
          <a:ln>
            <a:noFill/>
          </a:ln>
        </p:spPr>
        <p:txBody>
          <a:bodyPr anchorCtr="0" anchor="b" bIns="91425" lIns="91425" spcFirstLastPara="1" rIns="91425" wrap="square" tIns="91425">
            <a:noAutofit/>
          </a:bodyPr>
          <a:lstStyle>
            <a:lvl1pPr lvl="0"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1pPr>
            <a:lvl2pPr lvl="1"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2pPr>
            <a:lvl3pPr lvl="2"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3pPr>
            <a:lvl4pPr lvl="3"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4pPr>
            <a:lvl5pPr lvl="4"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5pPr>
            <a:lvl6pPr lvl="5"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6pPr>
            <a:lvl7pPr lvl="6"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7pPr>
            <a:lvl8pPr lvl="7"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8pPr>
            <a:lvl9pPr lvl="8" marR="0" algn="l">
              <a:lnSpc>
                <a:spcPct val="115000"/>
              </a:lnSpc>
              <a:spcBef>
                <a:spcPts val="0"/>
              </a:spcBef>
              <a:spcAft>
                <a:spcPts val="0"/>
              </a:spcAft>
              <a:buClr>
                <a:srgbClr val="222222"/>
              </a:buClr>
              <a:buSzPts val="4800"/>
              <a:buFont typeface="Nixie One"/>
              <a:buNone/>
              <a:defRPr b="0" i="0" sz="4800" u="none" cap="none" strike="noStrike">
                <a:solidFill>
                  <a:srgbClr val="222222"/>
                </a:solidFill>
                <a:highlight>
                  <a:srgbClr val="B0E0E6"/>
                </a:highlight>
                <a:latin typeface="Nixie One"/>
                <a:ea typeface="Nixie One"/>
                <a:cs typeface="Nixie One"/>
                <a:sym typeface="Nixie One"/>
              </a:defRPr>
            </a:lvl9pPr>
          </a:lstStyle>
          <a:p/>
        </p:txBody>
      </p:sp>
      <p:sp>
        <p:nvSpPr>
          <p:cNvPr id="68" name="Google Shape;68;p16"/>
          <p:cNvSpPr txBox="1"/>
          <p:nvPr>
            <p:ph idx="1" type="subTitle"/>
          </p:nvPr>
        </p:nvSpPr>
        <p:spPr>
          <a:xfrm>
            <a:off x="685800" y="3868760"/>
            <a:ext cx="5625000" cy="7848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800"/>
              <a:buFont typeface="Nixie One"/>
              <a:buNone/>
              <a:defRPr b="1" i="0" sz="2800" u="none" cap="none" strike="noStrike">
                <a:solidFill>
                  <a:srgbClr val="FFFFFF"/>
                </a:solidFill>
                <a:latin typeface="Nixie One"/>
                <a:ea typeface="Nixie One"/>
                <a:cs typeface="Nixie One"/>
                <a:sym typeface="Nixie One"/>
              </a:defRPr>
            </a:lvl1pPr>
            <a:lvl2pPr lvl="1"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2pPr>
            <a:lvl3pPr lvl="2"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3pPr>
            <a:lvl4pPr lvl="3"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4pPr>
            <a:lvl5pPr lvl="4"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5pPr>
            <a:lvl6pPr lvl="5"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6pPr>
            <a:lvl7pPr lvl="6"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7pPr>
            <a:lvl8pPr lvl="7"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8pPr>
            <a:lvl9pPr lvl="8" marR="0" algn="l">
              <a:lnSpc>
                <a:spcPct val="100000"/>
              </a:lnSpc>
              <a:spcBef>
                <a:spcPts val="0"/>
              </a:spcBef>
              <a:spcAft>
                <a:spcPts val="0"/>
              </a:spcAft>
              <a:buClr>
                <a:srgbClr val="FFFFFF"/>
              </a:buClr>
              <a:buSzPts val="3000"/>
              <a:buFont typeface="Nixie One"/>
              <a:buNone/>
              <a:defRPr b="1" i="0" sz="3000" u="none" cap="none" strike="noStrike">
                <a:solidFill>
                  <a:srgbClr val="FFFFFF"/>
                </a:solidFill>
                <a:latin typeface="Nixie One"/>
                <a:ea typeface="Nixie One"/>
                <a:cs typeface="Nixie One"/>
                <a:sym typeface="Nixie 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69" name="Shape 69"/>
        <p:cNvGrpSpPr/>
        <p:nvPr/>
      </p:nvGrpSpPr>
      <p:grpSpPr>
        <a:xfrm>
          <a:off x="0" y="0"/>
          <a:ext cx="0" cy="0"/>
          <a:chOff x="0" y="0"/>
          <a:chExt cx="0" cy="0"/>
        </a:xfrm>
      </p:grpSpPr>
      <p:sp>
        <p:nvSpPr>
          <p:cNvPr id="70" name="Google Shape;70;p17"/>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7"/>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2" name="Google Shape;72;p1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75" name="Shape 75"/>
        <p:cNvGrpSpPr/>
        <p:nvPr/>
      </p:nvGrpSpPr>
      <p:grpSpPr>
        <a:xfrm>
          <a:off x="0" y="0"/>
          <a:ext cx="0" cy="0"/>
          <a:chOff x="0" y="0"/>
          <a:chExt cx="0" cy="0"/>
        </a:xfrm>
      </p:grpSpPr>
      <p:sp>
        <p:nvSpPr>
          <p:cNvPr id="76" name="Google Shape;76;p18"/>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8"/>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8" name="Google Shape;78;p1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81" name="Shape 81"/>
        <p:cNvGrpSpPr/>
        <p:nvPr/>
      </p:nvGrpSpPr>
      <p:grpSpPr>
        <a:xfrm>
          <a:off x="0" y="0"/>
          <a:ext cx="0" cy="0"/>
          <a:chOff x="0" y="0"/>
          <a:chExt cx="0" cy="0"/>
        </a:xfrm>
      </p:grpSpPr>
      <p:sp>
        <p:nvSpPr>
          <p:cNvPr id="82" name="Google Shape;82;p19"/>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9"/>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4" name="Google Shape;84;p19"/>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5" name="Google Shape;85;p1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88" name="Shape 88"/>
        <p:cNvGrpSpPr/>
        <p:nvPr/>
      </p:nvGrpSpPr>
      <p:grpSpPr>
        <a:xfrm>
          <a:off x="0" y="0"/>
          <a:ext cx="0" cy="0"/>
          <a:chOff x="0" y="0"/>
          <a:chExt cx="0" cy="0"/>
        </a:xfrm>
      </p:grpSpPr>
      <p:sp>
        <p:nvSpPr>
          <p:cNvPr id="89" name="Google Shape;89;p20"/>
          <p:cNvSpPr txBox="1"/>
          <p:nvPr>
            <p:ph type="title"/>
          </p:nvPr>
        </p:nvSpPr>
        <p:spPr>
          <a:xfrm>
            <a:off x="629841"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0"/>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91" name="Google Shape;91;p20"/>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2" name="Google Shape;92;p20"/>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93" name="Google Shape;93;p20"/>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4" name="Google Shape;94;p2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97" name="Shape 97"/>
        <p:cNvGrpSpPr/>
        <p:nvPr/>
      </p:nvGrpSpPr>
      <p:grpSpPr>
        <a:xfrm>
          <a:off x="0" y="0"/>
          <a:ext cx="0" cy="0"/>
          <a:chOff x="0" y="0"/>
          <a:chExt cx="0" cy="0"/>
        </a:xfrm>
      </p:grpSpPr>
      <p:sp>
        <p:nvSpPr>
          <p:cNvPr id="98" name="Google Shape;98;p21"/>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1"/>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21"/>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1"/>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02" name="Shape 102"/>
        <p:cNvGrpSpPr/>
        <p:nvPr/>
      </p:nvGrpSpPr>
      <p:grpSpPr>
        <a:xfrm>
          <a:off x="0" y="0"/>
          <a:ext cx="0" cy="0"/>
          <a:chOff x="0" y="0"/>
          <a:chExt cx="0" cy="0"/>
        </a:xfrm>
      </p:grpSpPr>
      <p:sp>
        <p:nvSpPr>
          <p:cNvPr id="103" name="Google Shape;103;p22"/>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2"/>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2"/>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06" name="Shape 106"/>
        <p:cNvGrpSpPr/>
        <p:nvPr/>
      </p:nvGrpSpPr>
      <p:grpSpPr>
        <a:xfrm>
          <a:off x="0" y="0"/>
          <a:ext cx="0" cy="0"/>
          <a:chOff x="0" y="0"/>
          <a:chExt cx="0" cy="0"/>
        </a:xfrm>
      </p:grpSpPr>
      <p:sp>
        <p:nvSpPr>
          <p:cNvPr id="107" name="Google Shape;107;p23"/>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3"/>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109" name="Google Shape;109;p23"/>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10" name="Google Shape;110;p2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2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13" name="Shape 113"/>
        <p:cNvGrpSpPr/>
        <p:nvPr/>
      </p:nvGrpSpPr>
      <p:grpSpPr>
        <a:xfrm>
          <a:off x="0" y="0"/>
          <a:ext cx="0" cy="0"/>
          <a:chOff x="0" y="0"/>
          <a:chExt cx="0" cy="0"/>
        </a:xfrm>
      </p:grpSpPr>
      <p:sp>
        <p:nvSpPr>
          <p:cNvPr id="114" name="Google Shape;114;p24"/>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4"/>
          <p:cNvSpPr/>
          <p:nvPr>
            <p:ph idx="2" type="pic"/>
          </p:nvPr>
        </p:nvSpPr>
        <p:spPr>
          <a:xfrm>
            <a:off x="3887391" y="740569"/>
            <a:ext cx="4629300" cy="3655200"/>
          </a:xfrm>
          <a:prstGeom prst="rect">
            <a:avLst/>
          </a:prstGeom>
          <a:noFill/>
          <a:ln>
            <a:noFill/>
          </a:ln>
        </p:spPr>
      </p:sp>
      <p:sp>
        <p:nvSpPr>
          <p:cNvPr id="116" name="Google Shape;116;p24"/>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17" name="Google Shape;117;p2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2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20" name="Shape 120"/>
        <p:cNvGrpSpPr/>
        <p:nvPr/>
      </p:nvGrpSpPr>
      <p:grpSpPr>
        <a:xfrm>
          <a:off x="0" y="0"/>
          <a:ext cx="0" cy="0"/>
          <a:chOff x="0" y="0"/>
          <a:chExt cx="0" cy="0"/>
        </a:xfrm>
      </p:grpSpPr>
      <p:sp>
        <p:nvSpPr>
          <p:cNvPr id="121" name="Google Shape;121;p25"/>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5"/>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3" name="Google Shape;123;p2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4" name="Google Shape;124;p2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2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26" name="Shape 126"/>
        <p:cNvGrpSpPr/>
        <p:nvPr/>
      </p:nvGrpSpPr>
      <p:grpSpPr>
        <a:xfrm>
          <a:off x="0" y="0"/>
          <a:ext cx="0" cy="0"/>
          <a:chOff x="0" y="0"/>
          <a:chExt cx="0" cy="0"/>
        </a:xfrm>
      </p:grpSpPr>
      <p:sp>
        <p:nvSpPr>
          <p:cNvPr id="127" name="Google Shape;127;p26"/>
          <p:cNvSpPr txBox="1"/>
          <p:nvPr>
            <p:ph type="title"/>
          </p:nvPr>
        </p:nvSpPr>
        <p:spPr>
          <a:xfrm rot="5400000">
            <a:off x="5350050" y="1467544"/>
            <a:ext cx="4359000" cy="1971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26"/>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9" name="Google Shape;129;p2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2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2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0" Type="http://schemas.openxmlformats.org/officeDocument/2006/relationships/image" Target="../media/image28.png"/><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23.png"/><Relationship Id="rId9" Type="http://schemas.openxmlformats.org/officeDocument/2006/relationships/image" Target="../media/image27.png"/><Relationship Id="rId5" Type="http://schemas.openxmlformats.org/officeDocument/2006/relationships/image" Target="../media/image21.png"/><Relationship Id="rId6" Type="http://schemas.openxmlformats.org/officeDocument/2006/relationships/image" Target="../media/image24.png"/><Relationship Id="rId7" Type="http://schemas.openxmlformats.org/officeDocument/2006/relationships/image" Target="../media/image25.png"/><Relationship Id="rId8"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2.png"/><Relationship Id="rId4" Type="http://schemas.openxmlformats.org/officeDocument/2006/relationships/image" Target="../media/image42.png"/><Relationship Id="rId5" Type="http://schemas.openxmlformats.org/officeDocument/2006/relationships/image" Target="../media/image35.png"/><Relationship Id="rId6"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8.png"/><Relationship Id="rId4" Type="http://schemas.openxmlformats.org/officeDocument/2006/relationships/hyperlink" Target="https://neoattack.com/neowiki/programacio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34.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36.png"/><Relationship Id="rId4" Type="http://schemas.openxmlformats.org/officeDocument/2006/relationships/image" Target="../media/image39.png"/><Relationship Id="rId5" Type="http://schemas.openxmlformats.org/officeDocument/2006/relationships/image" Target="../media/image4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36.png"/><Relationship Id="rId4" Type="http://schemas.openxmlformats.org/officeDocument/2006/relationships/image" Target="../media/image41.png"/><Relationship Id="rId5" Type="http://schemas.openxmlformats.org/officeDocument/2006/relationships/image" Target="../media/image44.png"/><Relationship Id="rId6" Type="http://schemas.openxmlformats.org/officeDocument/2006/relationships/image" Target="../media/image48.png"/><Relationship Id="rId7" Type="http://schemas.openxmlformats.org/officeDocument/2006/relationships/image" Target="../media/image4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3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36.png"/><Relationship Id="rId4" Type="http://schemas.openxmlformats.org/officeDocument/2006/relationships/image" Target="../media/image4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36.png"/><Relationship Id="rId4" Type="http://schemas.openxmlformats.org/officeDocument/2006/relationships/image" Target="../media/image5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38.png"/><Relationship Id="rId4" Type="http://schemas.openxmlformats.org/officeDocument/2006/relationships/image" Target="../media/image4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8.png"/><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18.png"/><Relationship Id="rId4" Type="http://schemas.openxmlformats.org/officeDocument/2006/relationships/image" Target="../media/image5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8.png"/><Relationship Id="rId4" Type="http://schemas.openxmlformats.org/officeDocument/2006/relationships/image" Target="../media/image5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18.png"/><Relationship Id="rId4" Type="http://schemas.openxmlformats.org/officeDocument/2006/relationships/image" Target="../media/image5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18.png"/><Relationship Id="rId4" Type="http://schemas.openxmlformats.org/officeDocument/2006/relationships/image" Target="../media/image5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image" Target="../media/image18.png"/><Relationship Id="rId4" Type="http://schemas.openxmlformats.org/officeDocument/2006/relationships/image" Target="../media/image5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18.png"/><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 Id="rId3" Type="http://schemas.openxmlformats.org/officeDocument/2006/relationships/image" Target="../media/image18.png"/><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60.png"/><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18.png"/><Relationship Id="rId4" Type="http://schemas.openxmlformats.org/officeDocument/2006/relationships/image" Target="../media/image56.png"/><Relationship Id="rId5" Type="http://schemas.openxmlformats.org/officeDocument/2006/relationships/image" Target="../media/image6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 Id="rId3" Type="http://schemas.openxmlformats.org/officeDocument/2006/relationships/image" Target="../media/image18.png"/><Relationship Id="rId4" Type="http://schemas.openxmlformats.org/officeDocument/2006/relationships/image" Target="../media/image59.png"/><Relationship Id="rId5" Type="http://schemas.openxmlformats.org/officeDocument/2006/relationships/image" Target="../media/image6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image" Target="../media/image18.png"/><Relationship Id="rId4" Type="http://schemas.openxmlformats.org/officeDocument/2006/relationships/image" Target="../media/image6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18.png"/><Relationship Id="rId4" Type="http://schemas.openxmlformats.org/officeDocument/2006/relationships/image" Target="../media/image6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 Id="rId3" Type="http://schemas.openxmlformats.org/officeDocument/2006/relationships/image" Target="../media/image18.png"/><Relationship Id="rId4" Type="http://schemas.openxmlformats.org/officeDocument/2006/relationships/image" Target="../media/image6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 Id="rId3" Type="http://schemas.openxmlformats.org/officeDocument/2006/relationships/image" Target="../media/image18.png"/><Relationship Id="rId4" Type="http://schemas.openxmlformats.org/officeDocument/2006/relationships/image" Target="../media/image64.png"/></Relationships>
</file>

<file path=ppt/slides/_rels/slide45.xml.rels><?xml version="1.0" encoding="UTF-8" standalone="yes"?><Relationships xmlns="http://schemas.openxmlformats.org/package/2006/relationships"><Relationship Id="rId11" Type="http://schemas.openxmlformats.org/officeDocument/2006/relationships/image" Target="../media/image64.png"/><Relationship Id="rId10" Type="http://schemas.openxmlformats.org/officeDocument/2006/relationships/image" Target="../media/image74.png"/><Relationship Id="rId1" Type="http://schemas.openxmlformats.org/officeDocument/2006/relationships/slideLayout" Target="../slideLayouts/slideLayout13.xml"/><Relationship Id="rId2" Type="http://schemas.openxmlformats.org/officeDocument/2006/relationships/notesSlide" Target="../notesSlides/notesSlide45.xml"/><Relationship Id="rId3" Type="http://schemas.openxmlformats.org/officeDocument/2006/relationships/image" Target="../media/image65.png"/><Relationship Id="rId4" Type="http://schemas.openxmlformats.org/officeDocument/2006/relationships/image" Target="../media/image69.png"/><Relationship Id="rId9" Type="http://schemas.openxmlformats.org/officeDocument/2006/relationships/image" Target="../media/image71.png"/><Relationship Id="rId5" Type="http://schemas.openxmlformats.org/officeDocument/2006/relationships/image" Target="../media/image67.png"/><Relationship Id="rId6" Type="http://schemas.openxmlformats.org/officeDocument/2006/relationships/image" Target="../media/image66.png"/><Relationship Id="rId7" Type="http://schemas.openxmlformats.org/officeDocument/2006/relationships/image" Target="../media/image70.png"/><Relationship Id="rId8" Type="http://schemas.openxmlformats.org/officeDocument/2006/relationships/image" Target="../media/image7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 Id="rId3" Type="http://schemas.openxmlformats.org/officeDocument/2006/relationships/image" Target="../media/image72.png"/><Relationship Id="rId4" Type="http://schemas.openxmlformats.org/officeDocument/2006/relationships/image" Target="../media/image7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image" Target="../media/image18.png"/><Relationship Id="rId4" Type="http://schemas.openxmlformats.org/officeDocument/2006/relationships/image" Target="../media/image77.png"/><Relationship Id="rId5" Type="http://schemas.openxmlformats.org/officeDocument/2006/relationships/image" Target="../media/image76.png"/><Relationship Id="rId6" Type="http://schemas.openxmlformats.org/officeDocument/2006/relationships/image" Target="../media/image7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 Id="rId3" Type="http://schemas.openxmlformats.org/officeDocument/2006/relationships/image" Target="../media/image82.png"/><Relationship Id="rId4" Type="http://schemas.openxmlformats.org/officeDocument/2006/relationships/image" Target="../media/image18.png"/><Relationship Id="rId5" Type="http://schemas.openxmlformats.org/officeDocument/2006/relationships/image" Target="../media/image7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 Id="rId3" Type="http://schemas.openxmlformats.org/officeDocument/2006/relationships/image" Target="../media/image18.png"/><Relationship Id="rId4" Type="http://schemas.openxmlformats.org/officeDocument/2006/relationships/image" Target="../media/image81.png"/><Relationship Id="rId5" Type="http://schemas.openxmlformats.org/officeDocument/2006/relationships/image" Target="../media/image8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 Id="rId3" Type="http://schemas.openxmlformats.org/officeDocument/2006/relationships/image" Target="../media/image1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 Id="rId3" Type="http://schemas.openxmlformats.org/officeDocument/2006/relationships/hyperlink" Target="https://www.python.org/" TargetMode="External"/><Relationship Id="rId4" Type="http://schemas.openxmlformats.org/officeDocument/2006/relationships/image" Target="../media/image80.png"/><Relationship Id="rId5" Type="http://schemas.openxmlformats.org/officeDocument/2006/relationships/image" Target="../media/image84.png"/><Relationship Id="rId6" Type="http://schemas.openxmlformats.org/officeDocument/2006/relationships/image" Target="../media/image8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 Id="rId3" Type="http://schemas.openxmlformats.org/officeDocument/2006/relationships/image" Target="../media/image87.png"/><Relationship Id="rId4" Type="http://schemas.openxmlformats.org/officeDocument/2006/relationships/image" Target="../media/image85.png"/><Relationship Id="rId5" Type="http://schemas.openxmlformats.org/officeDocument/2006/relationships/image" Target="../media/image84.png"/><Relationship Id="rId6" Type="http://schemas.openxmlformats.org/officeDocument/2006/relationships/image" Target="../media/image8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 Id="rId3" Type="http://schemas.openxmlformats.org/officeDocument/2006/relationships/image" Target="../media/image86.png"/><Relationship Id="rId4" Type="http://schemas.openxmlformats.org/officeDocument/2006/relationships/image" Target="../media/image84.png"/><Relationship Id="rId5" Type="http://schemas.openxmlformats.org/officeDocument/2006/relationships/image" Target="../media/image88.png"/><Relationship Id="rId6" Type="http://schemas.openxmlformats.org/officeDocument/2006/relationships/image" Target="../media/image8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 Id="rId3" Type="http://schemas.openxmlformats.org/officeDocument/2006/relationships/image" Target="../media/image84.png"/><Relationship Id="rId4" Type="http://schemas.openxmlformats.org/officeDocument/2006/relationships/image" Target="../media/image89.png"/><Relationship Id="rId5" Type="http://schemas.openxmlformats.org/officeDocument/2006/relationships/image" Target="../media/image90.png"/><Relationship Id="rId6" Type="http://schemas.openxmlformats.org/officeDocument/2006/relationships/image" Target="../media/image8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 Id="rId3" Type="http://schemas.openxmlformats.org/officeDocument/2006/relationships/image" Target="../media/image91.png"/><Relationship Id="rId4" Type="http://schemas.openxmlformats.org/officeDocument/2006/relationships/image" Target="../media/image84.png"/><Relationship Id="rId5" Type="http://schemas.openxmlformats.org/officeDocument/2006/relationships/image" Target="../media/image8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 Id="rId3" Type="http://schemas.openxmlformats.org/officeDocument/2006/relationships/image" Target="../media/image92.png"/><Relationship Id="rId4" Type="http://schemas.openxmlformats.org/officeDocument/2006/relationships/image" Target="../media/image84.png"/><Relationship Id="rId5" Type="http://schemas.openxmlformats.org/officeDocument/2006/relationships/image" Target="../media/image8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 Id="rId3" Type="http://schemas.openxmlformats.org/officeDocument/2006/relationships/image" Target="../media/image94.png"/><Relationship Id="rId4" Type="http://schemas.openxmlformats.org/officeDocument/2006/relationships/image" Target="../media/image95.png"/><Relationship Id="rId5" Type="http://schemas.openxmlformats.org/officeDocument/2006/relationships/image" Target="../media/image84.png"/><Relationship Id="rId6" Type="http://schemas.openxmlformats.org/officeDocument/2006/relationships/image" Target="../media/image8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 Id="rId3" Type="http://schemas.openxmlformats.org/officeDocument/2006/relationships/image" Target="../media/image96.png"/><Relationship Id="rId4" Type="http://schemas.openxmlformats.org/officeDocument/2006/relationships/image" Target="../media/image97.png"/><Relationship Id="rId5" Type="http://schemas.openxmlformats.org/officeDocument/2006/relationships/image" Target="../media/image84.png"/><Relationship Id="rId6" Type="http://schemas.openxmlformats.org/officeDocument/2006/relationships/image" Target="../media/image8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9.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 Id="rId3" Type="http://schemas.openxmlformats.org/officeDocument/2006/relationships/image" Target="../media/image99.png"/><Relationship Id="rId4" Type="http://schemas.openxmlformats.org/officeDocument/2006/relationships/hyperlink" Target="https://www.youtube.com/watch?v=6npp93ZIQgM&amp;ab_channel=v%C3%ADctorRomero" TargetMode="External"/><Relationship Id="rId5" Type="http://schemas.openxmlformats.org/officeDocument/2006/relationships/image" Target="../media/image9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1.xml"/><Relationship Id="rId3" Type="http://schemas.openxmlformats.org/officeDocument/2006/relationships/image" Target="../media/image1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 Id="rId3" Type="http://schemas.openxmlformats.org/officeDocument/2006/relationships/hyperlink" Target="https://drive.google.com/" TargetMode="External"/><Relationship Id="rId4" Type="http://schemas.openxmlformats.org/officeDocument/2006/relationships/image" Target="../media/image93.png"/><Relationship Id="rId5" Type="http://schemas.openxmlformats.org/officeDocument/2006/relationships/image" Target="../media/image99.png"/><Relationship Id="rId6" Type="http://schemas.openxmlformats.org/officeDocument/2006/relationships/image" Target="../media/image76.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 Id="rId3" Type="http://schemas.openxmlformats.org/officeDocument/2006/relationships/image" Target="../media/image100.png"/><Relationship Id="rId4" Type="http://schemas.openxmlformats.org/officeDocument/2006/relationships/image" Target="../media/image99.png"/><Relationship Id="rId5" Type="http://schemas.openxmlformats.org/officeDocument/2006/relationships/image" Target="../media/image8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 Id="rId3" Type="http://schemas.openxmlformats.org/officeDocument/2006/relationships/image" Target="../media/image101.png"/><Relationship Id="rId4" Type="http://schemas.openxmlformats.org/officeDocument/2006/relationships/image" Target="../media/image9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 Id="rId3" Type="http://schemas.openxmlformats.org/officeDocument/2006/relationships/image" Target="../media/image102.png"/><Relationship Id="rId4" Type="http://schemas.openxmlformats.org/officeDocument/2006/relationships/image" Target="../media/image99.png"/><Relationship Id="rId5" Type="http://schemas.openxmlformats.org/officeDocument/2006/relationships/image" Target="../media/image8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 Id="rId3" Type="http://schemas.openxmlformats.org/officeDocument/2006/relationships/image" Target="../media/image102.png"/><Relationship Id="rId4" Type="http://schemas.openxmlformats.org/officeDocument/2006/relationships/image" Target="../media/image103.png"/><Relationship Id="rId5" Type="http://schemas.openxmlformats.org/officeDocument/2006/relationships/image" Target="../media/image99.png"/><Relationship Id="rId6" Type="http://schemas.openxmlformats.org/officeDocument/2006/relationships/image" Target="../media/image10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7.xml"/><Relationship Id="rId3" Type="http://schemas.openxmlformats.org/officeDocument/2006/relationships/image" Target="../media/image107.png"/><Relationship Id="rId4" Type="http://schemas.openxmlformats.org/officeDocument/2006/relationships/image" Target="../media/image10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 Id="rId3" Type="http://schemas.openxmlformats.org/officeDocument/2006/relationships/image" Target="../media/image106.png"/><Relationship Id="rId4" Type="http://schemas.openxmlformats.org/officeDocument/2006/relationships/image" Target="../media/image11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 Id="rId3" Type="http://schemas.openxmlformats.org/officeDocument/2006/relationships/hyperlink" Target="https://profile.es/blog/python/" TargetMode="External"/><Relationship Id="rId4" Type="http://schemas.openxmlformats.org/officeDocument/2006/relationships/hyperlink" Target="https://openwebinars.net/blog/extreme-programming-que-es-y-como-aplicarlo/" TargetMode="External"/><Relationship Id="rId5" Type="http://schemas.openxmlformats.org/officeDocument/2006/relationships/hyperlink" Target="https://pipenv-es.readthedocs.io/es/latest/#:~:text=%C2%B6&amp;text=Autom%C3%A1ticamente%20crea%20y%20maneja%20un,genera%20el%20m%C3%A1s%20importante%20Pipfile." TargetMode="External"/><Relationship Id="rId6" Type="http://schemas.openxmlformats.org/officeDocument/2006/relationships/image" Target="../media/image108.png"/><Relationship Id="rId7" Type="http://schemas.openxmlformats.org/officeDocument/2006/relationships/image" Target="../media/image109.png"/><Relationship Id="rId8" Type="http://schemas.openxmlformats.org/officeDocument/2006/relationships/image" Target="../media/image1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0.xml"/><Relationship Id="rId3" Type="http://schemas.openxmlformats.org/officeDocument/2006/relationships/image" Target="../media/image114.png"/><Relationship Id="rId4" Type="http://schemas.openxmlformats.org/officeDocument/2006/relationships/image" Target="../media/image110.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1.xml"/><Relationship Id="rId3" Type="http://schemas.openxmlformats.org/officeDocument/2006/relationships/hyperlink" Target="https://www.youtube.com/watch?v=0uxYZ4E1GcU&amp;ab_channel=Coderhouse" TargetMode="External"/><Relationship Id="rId4" Type="http://schemas.openxmlformats.org/officeDocument/2006/relationships/image" Target="../media/image111.png"/><Relationship Id="rId5" Type="http://schemas.openxmlformats.org/officeDocument/2006/relationships/image" Target="../media/image112.png"/><Relationship Id="rId6" Type="http://schemas.openxmlformats.org/officeDocument/2006/relationships/image" Target="../media/image116.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 Id="rId3" Type="http://schemas.openxmlformats.org/officeDocument/2006/relationships/image" Target="../media/image11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3.xml"/><Relationship Id="rId3" Type="http://schemas.openxmlformats.org/officeDocument/2006/relationships/image" Target="../media/image115.png"/><Relationship Id="rId4" Type="http://schemas.openxmlformats.org/officeDocument/2006/relationships/image" Target="../media/image118.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4.xml"/><Relationship Id="rId3" Type="http://schemas.openxmlformats.org/officeDocument/2006/relationships/image" Target="../media/image1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27"/>
          <p:cNvSpPr txBox="1"/>
          <p:nvPr/>
        </p:nvSpPr>
        <p:spPr>
          <a:xfrm>
            <a:off x="2259600" y="2252413"/>
            <a:ext cx="4624800" cy="11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419" sz="4800" u="none" cap="none" strike="noStrike">
                <a:solidFill>
                  <a:srgbClr val="E0FF00"/>
                </a:solidFill>
                <a:latin typeface="Anton"/>
                <a:ea typeface="Anton"/>
                <a:cs typeface="Anton"/>
                <a:sym typeface="Anton"/>
              </a:rPr>
              <a:t>¡LES DAMOS LA BIENVENIDA!</a:t>
            </a:r>
            <a:endParaRPr b="0" i="1" sz="4800" u="none" cap="none" strike="noStrike">
              <a:solidFill>
                <a:srgbClr val="E0FF00"/>
              </a:solidFill>
              <a:latin typeface="Anton"/>
              <a:ea typeface="Anton"/>
              <a:cs typeface="Anton"/>
              <a:sym typeface="Anton"/>
            </a:endParaRPr>
          </a:p>
        </p:txBody>
      </p:sp>
      <p:sp>
        <p:nvSpPr>
          <p:cNvPr id="137" name="Google Shape;137;p27"/>
          <p:cNvSpPr txBox="1"/>
          <p:nvPr/>
        </p:nvSpPr>
        <p:spPr>
          <a:xfrm>
            <a:off x="3071988" y="3725500"/>
            <a:ext cx="3000000" cy="561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rgbClr val="E0FF00"/>
                </a:solidFill>
                <a:latin typeface="Helvetica Neue Light"/>
                <a:ea typeface="Helvetica Neue Light"/>
                <a:cs typeface="Helvetica Neue Light"/>
                <a:sym typeface="Helvetica Neue Light"/>
              </a:rPr>
              <a:t>¿Están listos?</a:t>
            </a:r>
            <a:endParaRPr b="0" i="0" sz="1400" u="none" cap="none" strike="noStrike">
              <a:solidFill>
                <a:srgbClr val="E0FF00"/>
              </a:solidFill>
              <a:latin typeface="Helvetica Neue Light"/>
              <a:ea typeface="Helvetica Neue Light"/>
              <a:cs typeface="Helvetica Neue Light"/>
              <a:sym typeface="Helvetica Neue Light"/>
            </a:endParaRPr>
          </a:p>
        </p:txBody>
      </p:sp>
      <p:pic>
        <p:nvPicPr>
          <p:cNvPr descr="Man Dancing on Apple iOS 12.2" id="138" name="Google Shape;138;p27"/>
          <p:cNvPicPr preferRelativeResize="0"/>
          <p:nvPr/>
        </p:nvPicPr>
        <p:blipFill rotWithShape="1">
          <a:blip r:embed="rId4">
            <a:alphaModFix/>
          </a:blip>
          <a:srcRect b="0" l="0" r="0" t="0"/>
          <a:stretch/>
        </p:blipFill>
        <p:spPr>
          <a:xfrm>
            <a:off x="3983400" y="631749"/>
            <a:ext cx="1177200" cy="1177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sp>
        <p:nvSpPr>
          <p:cNvPr id="228" name="Google Shape;228;p36"/>
          <p:cNvSpPr txBox="1"/>
          <p:nvPr/>
        </p:nvSpPr>
        <p:spPr>
          <a:xfrm>
            <a:off x="1060191" y="38780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UN POCO DE HISTORIA...</a:t>
            </a:r>
            <a:endParaRPr b="0" i="1" sz="3600" u="none" cap="none" strike="noStrike">
              <a:solidFill>
                <a:srgbClr val="000000"/>
              </a:solidFill>
              <a:latin typeface="Anton"/>
              <a:ea typeface="Anton"/>
              <a:cs typeface="Anton"/>
              <a:sym typeface="Anton"/>
            </a:endParaRPr>
          </a:p>
        </p:txBody>
      </p:sp>
      <p:pic>
        <p:nvPicPr>
          <p:cNvPr id="229" name="Google Shape;229;p3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230" name="Google Shape;230;p36"/>
          <p:cNvSpPr txBox="1"/>
          <p:nvPr/>
        </p:nvSpPr>
        <p:spPr>
          <a:xfrm>
            <a:off x="392550" y="1452125"/>
            <a:ext cx="8358900" cy="21345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100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Finalmente surgen los </a:t>
            </a:r>
            <a:r>
              <a:rPr b="1" i="0" lang="es-419" sz="1800" u="none" cap="none" strike="noStrike">
                <a:solidFill>
                  <a:srgbClr val="000000"/>
                </a:solidFill>
                <a:highlight>
                  <a:srgbClr val="3CEFAB"/>
                </a:highlight>
                <a:latin typeface="Helvetica Neue"/>
                <a:ea typeface="Helvetica Neue"/>
                <a:cs typeface="Helvetica Neue"/>
                <a:sym typeface="Helvetica Neue"/>
              </a:rPr>
              <a:t>lenguajes de alto nivel,</a:t>
            </a:r>
            <a:r>
              <a:rPr b="0" i="0" lang="es-419" sz="1800" u="none" cap="none" strike="noStrike">
                <a:solidFill>
                  <a:srgbClr val="000000"/>
                </a:solidFill>
                <a:latin typeface="Helvetica Neue Light"/>
                <a:ea typeface="Helvetica Neue Light"/>
                <a:cs typeface="Helvetica Neue Light"/>
                <a:sym typeface="Helvetica Neue Light"/>
              </a:rPr>
              <a:t> que suelen utilizar términos en inglés para dictar las órdenes a seguir. Este sería un </a:t>
            </a:r>
            <a:r>
              <a:rPr b="1" i="0" lang="es-419" sz="1800" u="none" cap="none" strike="noStrike">
                <a:solidFill>
                  <a:srgbClr val="000000"/>
                </a:solidFill>
                <a:highlight>
                  <a:srgbClr val="3CEFAB"/>
                </a:highlight>
                <a:latin typeface="Helvetica Neue"/>
                <a:ea typeface="Helvetica Neue"/>
                <a:cs typeface="Helvetica Neue"/>
                <a:sym typeface="Helvetica Neue"/>
              </a:rPr>
              <a:t>proceso intermedio entre el lenguaje de la máquina (binario)</a:t>
            </a:r>
            <a:r>
              <a:rPr b="0" i="0" lang="es-419" sz="1800" u="none" cap="none" strike="noStrike">
                <a:solidFill>
                  <a:srgbClr val="000000"/>
                </a:solidFill>
                <a:latin typeface="Helvetica Neue Light"/>
                <a:ea typeface="Helvetica Neue Light"/>
                <a:cs typeface="Helvetica Neue Light"/>
                <a:sym typeface="Helvetica Neue Light"/>
              </a:rPr>
              <a:t> y el </a:t>
            </a:r>
            <a:r>
              <a:rPr b="1" i="0" lang="es-419" sz="1800" u="none" cap="none" strike="noStrike">
                <a:solidFill>
                  <a:srgbClr val="000000"/>
                </a:solidFill>
                <a:highlight>
                  <a:srgbClr val="3CEFAB"/>
                </a:highlight>
                <a:latin typeface="Helvetica Neue"/>
                <a:ea typeface="Helvetica Neue"/>
                <a:cs typeface="Helvetica Neue"/>
                <a:sym typeface="Helvetica Neue"/>
              </a:rPr>
              <a:t>“código fuente” (proceso por compilador o intérprete)</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pic>
        <p:nvPicPr>
          <p:cNvPr id="231" name="Google Shape;231;p36"/>
          <p:cNvPicPr preferRelativeResize="0"/>
          <p:nvPr/>
        </p:nvPicPr>
        <p:blipFill rotWithShape="1">
          <a:blip r:embed="rId4">
            <a:alphaModFix/>
          </a:blip>
          <a:srcRect b="0" l="0" r="0" t="0"/>
          <a:stretch/>
        </p:blipFill>
        <p:spPr>
          <a:xfrm>
            <a:off x="3791275" y="3391225"/>
            <a:ext cx="1542725" cy="1542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sp>
        <p:nvSpPr>
          <p:cNvPr id="236" name="Google Shape;236;p37"/>
          <p:cNvSpPr txBox="1"/>
          <p:nvPr/>
        </p:nvSpPr>
        <p:spPr>
          <a:xfrm>
            <a:off x="1060191" y="374733"/>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¿CUÁLES SON LOS MÁS CONOCIDOS?</a:t>
            </a:r>
            <a:endParaRPr b="0" i="1" sz="3600" u="none" cap="none" strike="noStrike">
              <a:solidFill>
                <a:srgbClr val="000000"/>
              </a:solidFill>
              <a:latin typeface="Anton"/>
              <a:ea typeface="Anton"/>
              <a:cs typeface="Anton"/>
              <a:sym typeface="Anton"/>
            </a:endParaRPr>
          </a:p>
        </p:txBody>
      </p:sp>
      <p:pic>
        <p:nvPicPr>
          <p:cNvPr id="237" name="Google Shape;237;p3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pic>
        <p:nvPicPr>
          <p:cNvPr id="238" name="Google Shape;238;p37"/>
          <p:cNvPicPr preferRelativeResize="0"/>
          <p:nvPr/>
        </p:nvPicPr>
        <p:blipFill rotWithShape="1">
          <a:blip r:embed="rId4">
            <a:alphaModFix/>
          </a:blip>
          <a:srcRect b="0" l="0" r="0" t="0"/>
          <a:stretch/>
        </p:blipFill>
        <p:spPr>
          <a:xfrm>
            <a:off x="477350" y="1594629"/>
            <a:ext cx="1090900" cy="1090900"/>
          </a:xfrm>
          <a:prstGeom prst="rect">
            <a:avLst/>
          </a:prstGeom>
          <a:noFill/>
          <a:ln>
            <a:noFill/>
          </a:ln>
        </p:spPr>
      </p:pic>
      <p:pic>
        <p:nvPicPr>
          <p:cNvPr id="239" name="Google Shape;239;p37"/>
          <p:cNvPicPr preferRelativeResize="0"/>
          <p:nvPr/>
        </p:nvPicPr>
        <p:blipFill rotWithShape="1">
          <a:blip r:embed="rId5">
            <a:alphaModFix/>
          </a:blip>
          <a:srcRect b="0" l="0" r="0" t="0"/>
          <a:stretch/>
        </p:blipFill>
        <p:spPr>
          <a:xfrm>
            <a:off x="2728875" y="1543475"/>
            <a:ext cx="1552717" cy="989100"/>
          </a:xfrm>
          <a:prstGeom prst="rect">
            <a:avLst/>
          </a:prstGeom>
          <a:noFill/>
          <a:ln>
            <a:noFill/>
          </a:ln>
        </p:spPr>
      </p:pic>
      <p:pic>
        <p:nvPicPr>
          <p:cNvPr id="240" name="Google Shape;240;p37"/>
          <p:cNvPicPr preferRelativeResize="0"/>
          <p:nvPr/>
        </p:nvPicPr>
        <p:blipFill rotWithShape="1">
          <a:blip r:embed="rId6">
            <a:alphaModFix/>
          </a:blip>
          <a:srcRect b="0" l="0" r="0" t="0"/>
          <a:stretch/>
        </p:blipFill>
        <p:spPr>
          <a:xfrm>
            <a:off x="4894963" y="1363825"/>
            <a:ext cx="1348400" cy="1348400"/>
          </a:xfrm>
          <a:prstGeom prst="rect">
            <a:avLst/>
          </a:prstGeom>
          <a:noFill/>
          <a:ln>
            <a:noFill/>
          </a:ln>
        </p:spPr>
      </p:pic>
      <p:pic>
        <p:nvPicPr>
          <p:cNvPr id="241" name="Google Shape;241;p37"/>
          <p:cNvPicPr preferRelativeResize="0"/>
          <p:nvPr/>
        </p:nvPicPr>
        <p:blipFill rotWithShape="1">
          <a:blip r:embed="rId7">
            <a:alphaModFix/>
          </a:blip>
          <a:srcRect b="0" l="0" r="0" t="0"/>
          <a:stretch/>
        </p:blipFill>
        <p:spPr>
          <a:xfrm>
            <a:off x="7490650" y="1567925"/>
            <a:ext cx="1019300" cy="1144300"/>
          </a:xfrm>
          <a:prstGeom prst="rect">
            <a:avLst/>
          </a:prstGeom>
          <a:noFill/>
          <a:ln>
            <a:noFill/>
          </a:ln>
        </p:spPr>
      </p:pic>
      <p:pic>
        <p:nvPicPr>
          <p:cNvPr id="242" name="Google Shape;242;p37"/>
          <p:cNvPicPr preferRelativeResize="0"/>
          <p:nvPr/>
        </p:nvPicPr>
        <p:blipFill rotWithShape="1">
          <a:blip r:embed="rId8">
            <a:alphaModFix/>
          </a:blip>
          <a:srcRect b="0" l="26038" r="23653" t="0"/>
          <a:stretch/>
        </p:blipFill>
        <p:spPr>
          <a:xfrm>
            <a:off x="1568250" y="3073475"/>
            <a:ext cx="1090900" cy="1214350"/>
          </a:xfrm>
          <a:prstGeom prst="rect">
            <a:avLst/>
          </a:prstGeom>
          <a:noFill/>
          <a:ln>
            <a:noFill/>
          </a:ln>
        </p:spPr>
      </p:pic>
      <p:pic>
        <p:nvPicPr>
          <p:cNvPr id="243" name="Google Shape;243;p37"/>
          <p:cNvPicPr preferRelativeResize="0"/>
          <p:nvPr/>
        </p:nvPicPr>
        <p:blipFill rotWithShape="1">
          <a:blip r:embed="rId9">
            <a:alphaModFix/>
          </a:blip>
          <a:srcRect b="0" l="0" r="0" t="0"/>
          <a:stretch/>
        </p:blipFill>
        <p:spPr>
          <a:xfrm>
            <a:off x="3743963" y="3171000"/>
            <a:ext cx="1090900" cy="1090900"/>
          </a:xfrm>
          <a:prstGeom prst="rect">
            <a:avLst/>
          </a:prstGeom>
          <a:noFill/>
          <a:ln>
            <a:noFill/>
          </a:ln>
        </p:spPr>
      </p:pic>
      <p:pic>
        <p:nvPicPr>
          <p:cNvPr id="244" name="Google Shape;244;p37"/>
          <p:cNvPicPr preferRelativeResize="0"/>
          <p:nvPr/>
        </p:nvPicPr>
        <p:blipFill rotWithShape="1">
          <a:blip r:embed="rId10">
            <a:alphaModFix/>
          </a:blip>
          <a:srcRect b="0" l="0" r="0" t="0"/>
          <a:stretch/>
        </p:blipFill>
        <p:spPr>
          <a:xfrm>
            <a:off x="5919675" y="3206800"/>
            <a:ext cx="1019300" cy="1019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Google Shape;249;p38"/>
          <p:cNvSpPr txBox="1"/>
          <p:nvPr/>
        </p:nvSpPr>
        <p:spPr>
          <a:xfrm>
            <a:off x="852188" y="1175400"/>
            <a:ext cx="7146000" cy="279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t/>
            </a:r>
            <a:endParaRPr b="0" i="0" sz="3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000"/>
              <a:buFont typeface="Arial"/>
              <a:buNone/>
            </a:pPr>
            <a:r>
              <a:rPr b="0" i="1" lang="es-419" sz="3000" u="none" cap="none" strike="noStrike">
                <a:solidFill>
                  <a:srgbClr val="EEFF41"/>
                </a:solidFill>
                <a:latin typeface="Anton"/>
                <a:ea typeface="Anton"/>
                <a:cs typeface="Anton"/>
                <a:sym typeface="Anton"/>
              </a:rPr>
              <a:t>¡PARA PENSAR!</a:t>
            </a:r>
            <a:endParaRPr b="0" i="1" sz="3000" u="none" cap="none" strike="noStrike">
              <a:solidFill>
                <a:srgbClr val="EEFF41"/>
              </a:solidFill>
              <a:latin typeface="Didact Gothic"/>
              <a:ea typeface="Didact Gothic"/>
              <a:cs typeface="Didact Gothic"/>
              <a:sym typeface="Didact Gothic"/>
            </a:endParaRPr>
          </a:p>
          <a:p>
            <a:pPr indent="0" lvl="0" marL="0" marR="0" rtl="0" algn="ctr">
              <a:lnSpc>
                <a:spcPct val="100000"/>
              </a:lnSpc>
              <a:spcBef>
                <a:spcPts val="1000"/>
              </a:spcBef>
              <a:spcAft>
                <a:spcPts val="0"/>
              </a:spcAft>
              <a:buClr>
                <a:srgbClr val="000000"/>
              </a:buClr>
              <a:buSzPts val="2000"/>
              <a:buFont typeface="Arial"/>
              <a:buNone/>
            </a:pPr>
            <a:r>
              <a:rPr b="0" i="1" lang="es-419" sz="2000" u="none" cap="none" strike="noStrike">
                <a:solidFill>
                  <a:schemeClr val="lt1"/>
                </a:solidFill>
                <a:latin typeface="Helvetica Neue Light"/>
                <a:ea typeface="Helvetica Neue Light"/>
                <a:cs typeface="Helvetica Neue Light"/>
                <a:sym typeface="Helvetica Neue Light"/>
              </a:rPr>
              <a:t>¿Qué lenguajes de programación reconoces tras los logotipos? </a:t>
            </a:r>
            <a:endParaRPr b="0" i="1" sz="2000" u="none" cap="none" strike="noStrike">
              <a:solidFill>
                <a:schemeClr val="lt1"/>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chemeClr val="dk1"/>
              </a:buClr>
              <a:buSzPts val="3600"/>
              <a:buFont typeface="Arial"/>
              <a:buNone/>
            </a:pPr>
            <a:r>
              <a:t/>
            </a:r>
            <a:endParaRPr b="0" i="1" sz="2000" u="none" cap="none" strike="noStrike">
              <a:solidFill>
                <a:schemeClr val="lt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2000"/>
              <a:buFont typeface="Arial"/>
              <a:buNone/>
            </a:pPr>
            <a:br>
              <a:rPr b="0" i="0" lang="es-419" sz="2000" u="none" cap="none" strike="noStrike">
                <a:solidFill>
                  <a:schemeClr val="lt1"/>
                </a:solidFill>
                <a:latin typeface="Helvetica Neue Light"/>
                <a:ea typeface="Helvetica Neue Light"/>
                <a:cs typeface="Helvetica Neue Light"/>
                <a:sym typeface="Helvetica Neue Light"/>
              </a:rPr>
            </a:br>
            <a:r>
              <a:rPr b="0" i="0" lang="es-419" sz="1600" u="sng" cap="none" strike="noStrike">
                <a:solidFill>
                  <a:schemeClr val="lt1"/>
                </a:solidFill>
                <a:latin typeface="Helvetica Neue Light"/>
                <a:ea typeface="Helvetica Neue Light"/>
                <a:cs typeface="Helvetica Neue Light"/>
                <a:sym typeface="Helvetica Neue Light"/>
              </a:rPr>
              <a:t>CONTESTA EN EL CHAT DE ZOOM</a:t>
            </a:r>
            <a:endParaRPr b="0" i="0" sz="2000" u="none" cap="none" strike="noStrike">
              <a:solidFill>
                <a:srgbClr val="E8E7E3"/>
              </a:solidFill>
              <a:latin typeface="Helvetica Neue Light"/>
              <a:ea typeface="Helvetica Neue Light"/>
              <a:cs typeface="Helvetica Neue Light"/>
              <a:sym typeface="Helvetica Neue Light"/>
            </a:endParaRPr>
          </a:p>
        </p:txBody>
      </p:sp>
      <p:pic>
        <p:nvPicPr>
          <p:cNvPr id="250" name="Google Shape;250;p38"/>
          <p:cNvPicPr preferRelativeResize="0"/>
          <p:nvPr/>
        </p:nvPicPr>
        <p:blipFill rotWithShape="1">
          <a:blip r:embed="rId4">
            <a:alphaModFix/>
          </a:blip>
          <a:srcRect b="0" l="0" r="0" t="0"/>
          <a:stretch/>
        </p:blipFill>
        <p:spPr>
          <a:xfrm>
            <a:off x="3831925" y="433075"/>
            <a:ext cx="1186525" cy="1186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pic>
        <p:nvPicPr>
          <p:cNvPr id="255" name="Google Shape;255;p39"/>
          <p:cNvPicPr preferRelativeResize="0"/>
          <p:nvPr/>
        </p:nvPicPr>
        <p:blipFill rotWithShape="1">
          <a:blip r:embed="rId3">
            <a:alphaModFix/>
          </a:blip>
          <a:srcRect b="0" l="0" r="0" t="0"/>
          <a:stretch/>
        </p:blipFill>
        <p:spPr>
          <a:xfrm>
            <a:off x="0" y="-61975"/>
            <a:ext cx="3445800" cy="5143500"/>
          </a:xfrm>
          <a:prstGeom prst="rect">
            <a:avLst/>
          </a:prstGeom>
          <a:noFill/>
          <a:ln>
            <a:noFill/>
          </a:ln>
        </p:spPr>
      </p:pic>
      <p:pic>
        <p:nvPicPr>
          <p:cNvPr id="256" name="Google Shape;256;p39"/>
          <p:cNvPicPr preferRelativeResize="0"/>
          <p:nvPr/>
        </p:nvPicPr>
        <p:blipFill rotWithShape="1">
          <a:blip r:embed="rId4">
            <a:alphaModFix/>
          </a:blip>
          <a:srcRect b="0" l="0" r="0" t="0"/>
          <a:stretch/>
        </p:blipFill>
        <p:spPr>
          <a:xfrm>
            <a:off x="3416563" y="311454"/>
            <a:ext cx="2011776" cy="2011776"/>
          </a:xfrm>
          <a:prstGeom prst="rect">
            <a:avLst/>
          </a:prstGeom>
          <a:noFill/>
          <a:ln>
            <a:noFill/>
          </a:ln>
        </p:spPr>
      </p:pic>
      <p:sp>
        <p:nvSpPr>
          <p:cNvPr id="257" name="Google Shape;257;p39"/>
          <p:cNvSpPr txBox="1"/>
          <p:nvPr/>
        </p:nvSpPr>
        <p:spPr>
          <a:xfrm>
            <a:off x="5428220" y="311450"/>
            <a:ext cx="33225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¿SABÍAS QUE...?</a:t>
            </a:r>
            <a:endParaRPr b="0" i="1" sz="3600" u="none" cap="none" strike="noStrike">
              <a:solidFill>
                <a:srgbClr val="000000"/>
              </a:solidFill>
              <a:latin typeface="Anton"/>
              <a:ea typeface="Anton"/>
              <a:cs typeface="Anton"/>
              <a:sym typeface="Anton"/>
            </a:endParaRPr>
          </a:p>
        </p:txBody>
      </p:sp>
      <p:pic>
        <p:nvPicPr>
          <p:cNvPr id="258" name="Google Shape;258;p39"/>
          <p:cNvPicPr preferRelativeResize="0"/>
          <p:nvPr/>
        </p:nvPicPr>
        <p:blipFill rotWithShape="1">
          <a:blip r:embed="rId5">
            <a:alphaModFix/>
          </a:blip>
          <a:srcRect b="0" l="0" r="0" t="0"/>
          <a:stretch/>
        </p:blipFill>
        <p:spPr>
          <a:xfrm>
            <a:off x="7446150" y="4444700"/>
            <a:ext cx="1186526" cy="330675"/>
          </a:xfrm>
          <a:prstGeom prst="rect">
            <a:avLst/>
          </a:prstGeom>
          <a:noFill/>
          <a:ln>
            <a:noFill/>
          </a:ln>
        </p:spPr>
      </p:pic>
      <p:sp>
        <p:nvSpPr>
          <p:cNvPr id="259" name="Google Shape;259;p39"/>
          <p:cNvSpPr txBox="1"/>
          <p:nvPr/>
        </p:nvSpPr>
        <p:spPr>
          <a:xfrm>
            <a:off x="5462075" y="1833125"/>
            <a:ext cx="3445800" cy="21345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100"/>
              <a:buFont typeface="Arial"/>
              <a:buNone/>
            </a:pPr>
            <a:r>
              <a:rPr b="0" i="0" lang="es-419" sz="1700" u="none" cap="none" strike="noStrike">
                <a:solidFill>
                  <a:srgbClr val="000000"/>
                </a:solidFill>
                <a:latin typeface="Helvetica Neue Light"/>
                <a:ea typeface="Helvetica Neue Light"/>
                <a:cs typeface="Helvetica Neue Light"/>
                <a:sym typeface="Helvetica Neue Light"/>
              </a:rPr>
              <a:t> </a:t>
            </a:r>
            <a:r>
              <a:rPr b="0" i="0" lang="es-419" sz="1700" u="none" cap="none" strike="noStrike">
                <a:solidFill>
                  <a:srgbClr val="000000"/>
                </a:solidFill>
                <a:highlight>
                  <a:srgbClr val="3CEFAB"/>
                </a:highlight>
                <a:latin typeface="Helvetica Neue Light"/>
                <a:ea typeface="Helvetica Neue Light"/>
                <a:cs typeface="Helvetica Neue Light"/>
                <a:sym typeface="Helvetica Neue Light"/>
              </a:rPr>
              <a:t>Lady Ada Countess of Lovelace </a:t>
            </a:r>
            <a:r>
              <a:rPr b="0" i="0" lang="es-419" sz="1700" u="none" cap="none" strike="noStrike">
                <a:solidFill>
                  <a:srgbClr val="000000"/>
                </a:solidFill>
                <a:latin typeface="Helvetica Neue Light"/>
                <a:ea typeface="Helvetica Neue Light"/>
                <a:cs typeface="Helvetica Neue Light"/>
                <a:sym typeface="Helvetica Neue Light"/>
              </a:rPr>
              <a:t>(1815-1852), matemática y escritora, es reconocida como la </a:t>
            </a:r>
            <a:r>
              <a:rPr b="0" i="0" lang="es-419" sz="1700" u="none" cap="none" strike="noStrike">
                <a:solidFill>
                  <a:srgbClr val="000000"/>
                </a:solidFill>
                <a:highlight>
                  <a:srgbClr val="3CEFAB"/>
                </a:highlight>
                <a:latin typeface="Helvetica Neue Light"/>
                <a:ea typeface="Helvetica Neue Light"/>
                <a:cs typeface="Helvetica Neue Light"/>
                <a:sym typeface="Helvetica Neue Light"/>
              </a:rPr>
              <a:t>primera programadora de la  historia.</a:t>
            </a:r>
            <a:r>
              <a:rPr b="0" i="0" lang="es-419" sz="1700" u="none" cap="none" strike="noStrike">
                <a:solidFill>
                  <a:srgbClr val="000000"/>
                </a:solidFill>
                <a:latin typeface="Helvetica Neue Light"/>
                <a:ea typeface="Helvetica Neue Light"/>
                <a:cs typeface="Helvetica Neue Light"/>
                <a:sym typeface="Helvetica Neue Light"/>
              </a:rPr>
              <a:t> </a:t>
            </a:r>
            <a:endParaRPr b="0" i="0" sz="17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100"/>
              <a:buFont typeface="Arial"/>
              <a:buNone/>
            </a:pPr>
            <a:r>
              <a:rPr b="0" i="0" lang="es-419" sz="1700" u="none" cap="none" strike="noStrike">
                <a:solidFill>
                  <a:srgbClr val="000000"/>
                </a:solidFill>
                <a:latin typeface="Helvetica Neue Light"/>
                <a:ea typeface="Helvetica Neue Light"/>
                <a:cs typeface="Helvetica Neue Light"/>
                <a:sym typeface="Helvetica Neue Light"/>
              </a:rPr>
              <a:t> En su honor Jean Ichbiah, en 1979, le puso </a:t>
            </a:r>
            <a:r>
              <a:rPr b="1" i="1" lang="es-419" sz="1700" u="none" cap="none" strike="noStrike">
                <a:solidFill>
                  <a:srgbClr val="000000"/>
                </a:solidFill>
                <a:latin typeface="Helvetica Neue"/>
                <a:ea typeface="Helvetica Neue"/>
                <a:cs typeface="Helvetica Neue"/>
                <a:sym typeface="Helvetica Neue"/>
              </a:rPr>
              <a:t>ADA</a:t>
            </a:r>
            <a:r>
              <a:rPr b="0" i="1" lang="es-419" sz="1700" u="none" cap="none" strike="noStrike">
                <a:solidFill>
                  <a:srgbClr val="000000"/>
                </a:solidFill>
                <a:latin typeface="Helvetica Neue Light"/>
                <a:ea typeface="Helvetica Neue Light"/>
                <a:cs typeface="Helvetica Neue Light"/>
                <a:sym typeface="Helvetica Neue Light"/>
              </a:rPr>
              <a:t> </a:t>
            </a:r>
            <a:r>
              <a:rPr b="0" i="0" lang="es-419" sz="1700" u="none" cap="none" strike="noStrike">
                <a:solidFill>
                  <a:srgbClr val="000000"/>
                </a:solidFill>
                <a:latin typeface="Helvetica Neue Light"/>
                <a:ea typeface="Helvetica Neue Light"/>
                <a:cs typeface="Helvetica Neue Light"/>
                <a:sym typeface="Helvetica Neue Light"/>
              </a:rPr>
              <a:t>al lenguaje que había creado. </a:t>
            </a:r>
            <a:endParaRPr b="0" i="0" sz="1700" u="none" cap="none" strike="noStrike">
              <a:solidFill>
                <a:srgbClr val="000000"/>
              </a:solidFill>
              <a:latin typeface="Helvetica Neue Light"/>
              <a:ea typeface="Helvetica Neue Light"/>
              <a:cs typeface="Helvetica Neue Light"/>
              <a:sym typeface="Helvetica Neue Light"/>
            </a:endParaRPr>
          </a:p>
        </p:txBody>
      </p:sp>
      <p:pic>
        <p:nvPicPr>
          <p:cNvPr id="260" name="Google Shape;260;p39"/>
          <p:cNvPicPr preferRelativeResize="0"/>
          <p:nvPr/>
        </p:nvPicPr>
        <p:blipFill rotWithShape="1">
          <a:blip r:embed="rId6">
            <a:alphaModFix/>
          </a:blip>
          <a:srcRect b="0" l="0" r="0" t="0"/>
          <a:stretch/>
        </p:blipFill>
        <p:spPr>
          <a:xfrm>
            <a:off x="3416575" y="2801375"/>
            <a:ext cx="2011775" cy="1711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64" name="Shape 264"/>
        <p:cNvGrpSpPr/>
        <p:nvPr/>
      </p:nvGrpSpPr>
      <p:grpSpPr>
        <a:xfrm>
          <a:off x="0" y="0"/>
          <a:ext cx="0" cy="0"/>
          <a:chOff x="0" y="0"/>
          <a:chExt cx="0" cy="0"/>
        </a:xfrm>
      </p:grpSpPr>
      <p:sp>
        <p:nvSpPr>
          <p:cNvPr id="265" name="Google Shape;265;p40"/>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PROGRAMACIÓN</a:t>
            </a:r>
            <a:endParaRPr b="0" i="1" sz="3600" u="none" cap="none" strike="noStrike">
              <a:solidFill>
                <a:srgbClr val="000000"/>
              </a:solidFill>
              <a:latin typeface="Anton"/>
              <a:ea typeface="Anton"/>
              <a:cs typeface="Anton"/>
              <a:sym typeface="Anton"/>
            </a:endParaRPr>
          </a:p>
        </p:txBody>
      </p:sp>
      <p:pic>
        <p:nvPicPr>
          <p:cNvPr id="266" name="Google Shape;266;p4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1"/>
          <p:cNvSpPr txBox="1"/>
          <p:nvPr/>
        </p:nvSpPr>
        <p:spPr>
          <a:xfrm>
            <a:off x="996175" y="1828150"/>
            <a:ext cx="7439700" cy="1674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Lato Light"/>
              <a:ea typeface="Lato Light"/>
              <a:cs typeface="Lato Light"/>
              <a:sym typeface="Lato Light"/>
            </a:endParaRPr>
          </a:p>
        </p:txBody>
      </p:sp>
      <p:sp>
        <p:nvSpPr>
          <p:cNvPr id="272" name="Google Shape;272;p41"/>
          <p:cNvSpPr txBox="1"/>
          <p:nvPr/>
        </p:nvSpPr>
        <p:spPr>
          <a:xfrm>
            <a:off x="937013" y="1004825"/>
            <a:ext cx="6630900" cy="2890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200"/>
              <a:buFont typeface="Arial"/>
              <a:buNone/>
            </a:pPr>
            <a:r>
              <a:rPr b="0" i="0" lang="es-419" sz="3200" u="none" cap="none" strike="noStrike">
                <a:solidFill>
                  <a:srgbClr val="000000"/>
                </a:solidFill>
                <a:latin typeface="Anton"/>
                <a:ea typeface="Anton"/>
                <a:cs typeface="Anton"/>
                <a:sym typeface="Anton"/>
              </a:rPr>
              <a:t>“</a:t>
            </a:r>
            <a:r>
              <a:rPr b="0" i="0" lang="es-419" sz="2700" u="none" cap="none" strike="noStrike">
                <a:solidFill>
                  <a:schemeClr val="dk1"/>
                </a:solidFill>
                <a:latin typeface="Anton"/>
                <a:ea typeface="Anton"/>
                <a:cs typeface="Anton"/>
                <a:sym typeface="Anton"/>
              </a:rPr>
              <a:t>La </a:t>
            </a:r>
            <a:r>
              <a:rPr b="0" i="0" lang="es-419" sz="2700" u="none" cap="none" strike="noStrike">
                <a:solidFill>
                  <a:schemeClr val="dk1"/>
                </a:solidFill>
                <a:highlight>
                  <a:srgbClr val="3CEFAB"/>
                </a:highlight>
                <a:latin typeface="Anton"/>
                <a:ea typeface="Anton"/>
                <a:cs typeface="Anton"/>
                <a:sym typeface="Anton"/>
              </a:rPr>
              <a:t>Programación</a:t>
            </a:r>
            <a:r>
              <a:rPr b="0" i="0" lang="es-419" sz="2700" u="none" cap="none" strike="noStrike">
                <a:solidFill>
                  <a:schemeClr val="dk1"/>
                </a:solidFill>
                <a:latin typeface="Anton"/>
                <a:ea typeface="Anton"/>
                <a:cs typeface="Anton"/>
                <a:sym typeface="Anton"/>
              </a:rPr>
              <a:t> es el proceso con el que se crea algún tipo de aplicación o software, para materializar un concepto o proyecto que requiere de la utilización de un lenguaje informático y así poder llevarse a cabo.</a:t>
            </a:r>
            <a:r>
              <a:rPr b="0" i="0" lang="es-419" sz="3200" u="none" cap="none" strike="noStrike">
                <a:solidFill>
                  <a:schemeClr val="dk1"/>
                </a:solidFill>
                <a:latin typeface="Anton"/>
                <a:ea typeface="Anton"/>
                <a:cs typeface="Anton"/>
                <a:sym typeface="Anton"/>
              </a:rPr>
              <a:t>”</a:t>
            </a:r>
            <a:endParaRPr b="0" i="0" sz="3200" u="none" cap="none" strike="noStrike">
              <a:solidFill>
                <a:srgbClr val="000000"/>
              </a:solidFill>
              <a:latin typeface="Anton"/>
              <a:ea typeface="Anton"/>
              <a:cs typeface="Anton"/>
              <a:sym typeface="Anton"/>
            </a:endParaRPr>
          </a:p>
        </p:txBody>
      </p:sp>
      <p:pic>
        <p:nvPicPr>
          <p:cNvPr id="273" name="Google Shape;273;p4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74" name="Google Shape;274;p41"/>
          <p:cNvSpPr txBox="1"/>
          <p:nvPr/>
        </p:nvSpPr>
        <p:spPr>
          <a:xfrm>
            <a:off x="5678900" y="3895013"/>
            <a:ext cx="3000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Fuente: </a:t>
            </a:r>
            <a:r>
              <a:rPr b="0" i="0" lang="es-419" sz="1800" u="sng" cap="none" strike="noStrike">
                <a:solidFill>
                  <a:schemeClr val="hlink"/>
                </a:solidFill>
                <a:latin typeface="Helvetica Neue Light"/>
                <a:ea typeface="Helvetica Neue Light"/>
                <a:cs typeface="Helvetica Neue Light"/>
                <a:sym typeface="Helvetica Neue Light"/>
                <a:hlinkClick r:id="rId4"/>
              </a:rPr>
              <a:t>NeoAttack</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78" name="Shape 278"/>
        <p:cNvGrpSpPr/>
        <p:nvPr/>
      </p:nvGrpSpPr>
      <p:grpSpPr>
        <a:xfrm>
          <a:off x="0" y="0"/>
          <a:ext cx="0" cy="0"/>
          <a:chOff x="0" y="0"/>
          <a:chExt cx="0" cy="0"/>
        </a:xfrm>
      </p:grpSpPr>
      <p:sp>
        <p:nvSpPr>
          <p:cNvPr id="279" name="Google Shape;279;p42"/>
          <p:cNvSpPr txBox="1"/>
          <p:nvPr/>
        </p:nvSpPr>
        <p:spPr>
          <a:xfrm>
            <a:off x="4929025" y="545800"/>
            <a:ext cx="4318800" cy="6429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1" lang="es-419" sz="3500" u="none" cap="none" strike="noStrike">
                <a:solidFill>
                  <a:srgbClr val="000000"/>
                </a:solidFill>
                <a:latin typeface="Anton"/>
                <a:ea typeface="Anton"/>
                <a:cs typeface="Anton"/>
                <a:sym typeface="Anton"/>
              </a:rPr>
              <a:t>DE OTRO MODO,</a:t>
            </a:r>
            <a:endParaRPr b="0" i="1" sz="3500" u="none" cap="none" strike="noStrike">
              <a:solidFill>
                <a:srgbClr val="000000"/>
              </a:solidFill>
              <a:latin typeface="Anton"/>
              <a:ea typeface="Anton"/>
              <a:cs typeface="Anton"/>
              <a:sym typeface="Anton"/>
            </a:endParaRPr>
          </a:p>
        </p:txBody>
      </p:sp>
      <p:sp>
        <p:nvSpPr>
          <p:cNvPr id="280" name="Google Shape;280;p42"/>
          <p:cNvSpPr/>
          <p:nvPr/>
        </p:nvSpPr>
        <p:spPr>
          <a:xfrm>
            <a:off x="4929016" y="1565825"/>
            <a:ext cx="4155600" cy="25221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Es el proceso de </a:t>
            </a:r>
            <a:r>
              <a:rPr b="1" i="0" lang="es-419" sz="1800" u="none" cap="none" strike="noStrike">
                <a:solidFill>
                  <a:srgbClr val="000000"/>
                </a:solidFill>
                <a:highlight>
                  <a:srgbClr val="3CEFAB"/>
                </a:highlight>
                <a:latin typeface="Helvetica Neue"/>
                <a:ea typeface="Helvetica Neue"/>
                <a:cs typeface="Helvetica Neue"/>
                <a:sym typeface="Helvetica Neue"/>
              </a:rPr>
              <a:t>escribir instrucciones para la computadora</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 </a:t>
            </a:r>
            <a:r>
              <a:rPr b="0" i="0" lang="es-419" sz="1800" u="none" cap="none" strike="noStrike">
                <a:solidFill>
                  <a:srgbClr val="000000"/>
                </a:solidFill>
                <a:latin typeface="Helvetica Neue Light"/>
                <a:ea typeface="Helvetica Neue Light"/>
                <a:cs typeface="Helvetica Neue Light"/>
                <a:sym typeface="Helvetica Neue Light"/>
              </a:rPr>
              <a:t>en el formato y sintaxis que el lenguaje de programación requiere, a fin de que se realice determinada acción.</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1" i="0" lang="es-419" sz="1800" u="none" cap="none" strike="noStrike">
                <a:solidFill>
                  <a:srgbClr val="000000"/>
                </a:solidFill>
                <a:highlight>
                  <a:srgbClr val="3CEFAB"/>
                </a:highlight>
                <a:latin typeface="Helvetica Neue"/>
                <a:ea typeface="Helvetica Neue"/>
                <a:cs typeface="Helvetica Neue"/>
                <a:sym typeface="Helvetica Neue"/>
              </a:rPr>
              <a:t>Programar es comunicar</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pic>
        <p:nvPicPr>
          <p:cNvPr id="281" name="Google Shape;281;p4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282" name="Google Shape;282;p42"/>
          <p:cNvPicPr preferRelativeResize="0"/>
          <p:nvPr/>
        </p:nvPicPr>
        <p:blipFill rotWithShape="1">
          <a:blip r:embed="rId4">
            <a:alphaModFix/>
          </a:blip>
          <a:srcRect b="0" l="19799" r="20147" t="0"/>
          <a:stretch/>
        </p:blipFill>
        <p:spPr>
          <a:xfrm>
            <a:off x="0" y="1250"/>
            <a:ext cx="4634600" cy="5141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86" name="Shape 286"/>
        <p:cNvGrpSpPr/>
        <p:nvPr/>
      </p:nvGrpSpPr>
      <p:grpSpPr>
        <a:xfrm>
          <a:off x="0" y="0"/>
          <a:ext cx="0" cy="0"/>
          <a:chOff x="0" y="0"/>
          <a:chExt cx="0" cy="0"/>
        </a:xfrm>
      </p:grpSpPr>
      <p:sp>
        <p:nvSpPr>
          <p:cNvPr id="287" name="Google Shape;287;p43"/>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LENGUAJES</a:t>
            </a:r>
            <a:endParaRPr b="0" i="1" sz="3600" u="none" cap="none" strike="noStrike">
              <a:solidFill>
                <a:srgbClr val="000000"/>
              </a:solidFill>
              <a:latin typeface="Anton"/>
              <a:ea typeface="Anton"/>
              <a:cs typeface="Anton"/>
              <a:sym typeface="Anton"/>
            </a:endParaRPr>
          </a:p>
        </p:txBody>
      </p:sp>
      <p:pic>
        <p:nvPicPr>
          <p:cNvPr id="288" name="Google Shape;288;p4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92" name="Shape 292"/>
        <p:cNvGrpSpPr/>
        <p:nvPr/>
      </p:nvGrpSpPr>
      <p:grpSpPr>
        <a:xfrm>
          <a:off x="0" y="0"/>
          <a:ext cx="0" cy="0"/>
          <a:chOff x="0" y="0"/>
          <a:chExt cx="0" cy="0"/>
        </a:xfrm>
      </p:grpSpPr>
      <p:sp>
        <p:nvSpPr>
          <p:cNvPr id="293" name="Google Shape;293;p44"/>
          <p:cNvSpPr txBox="1"/>
          <p:nvPr/>
        </p:nvSpPr>
        <p:spPr>
          <a:xfrm>
            <a:off x="1107291" y="385995"/>
            <a:ext cx="6929400" cy="64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400"/>
              <a:buFont typeface="Arial"/>
              <a:buNone/>
            </a:pPr>
            <a:r>
              <a:rPr b="0" i="1" lang="es-419" sz="3500" u="none" cap="none" strike="noStrike">
                <a:solidFill>
                  <a:schemeClr val="dk1"/>
                </a:solidFill>
                <a:latin typeface="Anton"/>
                <a:ea typeface="Anton"/>
                <a:cs typeface="Anton"/>
                <a:sym typeface="Anton"/>
              </a:rPr>
              <a:t>LENGUAJES DE FRONTEND</a:t>
            </a:r>
            <a:endParaRPr b="0" i="1" sz="3500" u="none" cap="none" strike="noStrike">
              <a:solidFill>
                <a:srgbClr val="000000"/>
              </a:solidFill>
              <a:latin typeface="Anton"/>
              <a:ea typeface="Anton"/>
              <a:cs typeface="Anton"/>
              <a:sym typeface="Anton"/>
            </a:endParaRPr>
          </a:p>
        </p:txBody>
      </p:sp>
      <p:sp>
        <p:nvSpPr>
          <p:cNvPr id="294" name="Google Shape;294;p44"/>
          <p:cNvSpPr/>
          <p:nvPr/>
        </p:nvSpPr>
        <p:spPr>
          <a:xfrm>
            <a:off x="369025" y="1311926"/>
            <a:ext cx="8378700" cy="14589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1800"/>
              <a:buFont typeface="Arial"/>
              <a:buNone/>
            </a:pPr>
            <a:r>
              <a:rPr b="0" i="0" lang="es-419" sz="2000" u="none" cap="none" strike="noStrike">
                <a:solidFill>
                  <a:srgbClr val="000000"/>
                </a:solidFill>
                <a:latin typeface="Helvetica Neue Light"/>
                <a:ea typeface="Helvetica Neue Light"/>
                <a:cs typeface="Helvetica Neue Light"/>
                <a:sym typeface="Helvetica Neue Light"/>
              </a:rPr>
              <a:t>Principales lenguajes de Frontend (lo que sucede en el cliente):</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just">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JavaScript</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HTML y CSS*</a:t>
            </a:r>
            <a:endParaRPr b="0" i="0" sz="1800" u="none" cap="none" strike="noStrike">
              <a:solidFill>
                <a:srgbClr val="666666"/>
              </a:solidFill>
              <a:latin typeface="Helvetica Neue Light"/>
              <a:ea typeface="Helvetica Neue Light"/>
              <a:cs typeface="Helvetica Neue Light"/>
              <a:sym typeface="Helvetica Neue Light"/>
            </a:endParaRPr>
          </a:p>
        </p:txBody>
      </p:sp>
      <p:pic>
        <p:nvPicPr>
          <p:cNvPr id="295" name="Google Shape;295;p4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96" name="Google Shape;296;p44"/>
          <p:cNvSpPr txBox="1"/>
          <p:nvPr/>
        </p:nvSpPr>
        <p:spPr>
          <a:xfrm>
            <a:off x="308875" y="4126275"/>
            <a:ext cx="8499000" cy="3306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300"/>
              <a:buFont typeface="Arial"/>
              <a:buNone/>
            </a:pPr>
            <a:r>
              <a:rPr b="0" i="0" lang="es-419" sz="1800" u="none" cap="none" strike="noStrike">
                <a:solidFill>
                  <a:schemeClr val="dk1"/>
                </a:solidFill>
                <a:highlight>
                  <a:srgbClr val="3CEFAB"/>
                </a:highlight>
                <a:latin typeface="Helvetica Neue Light"/>
                <a:ea typeface="Helvetica Neue Light"/>
                <a:cs typeface="Helvetica Neue Light"/>
                <a:sym typeface="Helvetica Neue Light"/>
              </a:rPr>
              <a:t>*HTML y CSS son lenguajes, pero no de programación. Sirven para dar estructura y estilo al sitio.</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pic>
        <p:nvPicPr>
          <p:cNvPr id="297" name="Google Shape;297;p44"/>
          <p:cNvPicPr preferRelativeResize="0"/>
          <p:nvPr/>
        </p:nvPicPr>
        <p:blipFill rotWithShape="1">
          <a:blip r:embed="rId4">
            <a:alphaModFix/>
          </a:blip>
          <a:srcRect b="0" l="0" r="0" t="0"/>
          <a:stretch/>
        </p:blipFill>
        <p:spPr>
          <a:xfrm>
            <a:off x="3941273" y="2360334"/>
            <a:ext cx="1428258" cy="1417477"/>
          </a:xfrm>
          <a:prstGeom prst="rect">
            <a:avLst/>
          </a:prstGeom>
          <a:noFill/>
          <a:ln>
            <a:noFill/>
          </a:ln>
        </p:spPr>
      </p:pic>
      <p:pic>
        <p:nvPicPr>
          <p:cNvPr id="298" name="Google Shape;298;p44"/>
          <p:cNvPicPr preferRelativeResize="0"/>
          <p:nvPr/>
        </p:nvPicPr>
        <p:blipFill rotWithShape="1">
          <a:blip r:embed="rId5">
            <a:alphaModFix/>
          </a:blip>
          <a:srcRect b="0" l="0" r="0" t="0"/>
          <a:stretch/>
        </p:blipFill>
        <p:spPr>
          <a:xfrm>
            <a:off x="5641644" y="2360323"/>
            <a:ext cx="2265904" cy="1458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02" name="Shape 302"/>
        <p:cNvGrpSpPr/>
        <p:nvPr/>
      </p:nvGrpSpPr>
      <p:grpSpPr>
        <a:xfrm>
          <a:off x="0" y="0"/>
          <a:ext cx="0" cy="0"/>
          <a:chOff x="0" y="0"/>
          <a:chExt cx="0" cy="0"/>
        </a:xfrm>
      </p:grpSpPr>
      <p:sp>
        <p:nvSpPr>
          <p:cNvPr id="303" name="Google Shape;303;p45"/>
          <p:cNvSpPr/>
          <p:nvPr/>
        </p:nvSpPr>
        <p:spPr>
          <a:xfrm>
            <a:off x="418650" y="1409900"/>
            <a:ext cx="8378700" cy="739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1800"/>
              <a:buFont typeface="Arial"/>
              <a:buNone/>
            </a:pPr>
            <a:r>
              <a:rPr b="0" i="0" lang="es-419" sz="2000" u="none" cap="none" strike="noStrike">
                <a:solidFill>
                  <a:srgbClr val="000000"/>
                </a:solidFill>
                <a:latin typeface="Helvetica Neue Light"/>
                <a:ea typeface="Helvetica Neue Light"/>
                <a:cs typeface="Helvetica Neue Light"/>
                <a:sym typeface="Helvetica Neue Light"/>
              </a:rPr>
              <a:t>Principales lenguajes de Backend (lo que sucede en el servidor):</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just">
              <a:lnSpc>
                <a:spcPct val="150000"/>
              </a:lnSpc>
              <a:spcBef>
                <a:spcPts val="0"/>
              </a:spcBef>
              <a:spcAft>
                <a:spcPts val="0"/>
              </a:spcAft>
              <a:buClr>
                <a:srgbClr val="000000"/>
              </a:buClr>
              <a:buSzPts val="1800"/>
              <a:buFont typeface="Arial"/>
              <a:buNone/>
            </a:pPr>
            <a:r>
              <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Python</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Java,</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Ruby </a:t>
            </a:r>
            <a:endParaRPr b="0" i="0" sz="2000" u="none" cap="none" strike="noStrike">
              <a:solidFill>
                <a:srgbClr val="000000"/>
              </a:solidFill>
              <a:latin typeface="Helvetica Neue Light"/>
              <a:ea typeface="Helvetica Neue Light"/>
              <a:cs typeface="Helvetica Neue Light"/>
              <a:sym typeface="Helvetica Neue Light"/>
            </a:endParaRPr>
          </a:p>
          <a:p>
            <a:pPr indent="-285750" lvl="2" marL="285750" marR="0" rtl="0" algn="just">
              <a:lnSpc>
                <a:spcPct val="150000"/>
              </a:lnSpc>
              <a:spcBef>
                <a:spcPts val="0"/>
              </a:spcBef>
              <a:spcAft>
                <a:spcPts val="0"/>
              </a:spcAft>
              <a:buClr>
                <a:srgbClr val="3CEFAB"/>
              </a:buClr>
              <a:buSzPts val="2000"/>
              <a:buFont typeface="Helvetica Neue Light"/>
              <a:buChar char="•"/>
            </a:pPr>
            <a:r>
              <a:rPr b="0" i="0" lang="es-419" sz="2000" u="none" cap="none" strike="noStrike">
                <a:solidFill>
                  <a:srgbClr val="000000"/>
                </a:solidFill>
                <a:latin typeface="Helvetica Neue Light"/>
                <a:ea typeface="Helvetica Neue Light"/>
                <a:cs typeface="Helvetica Neue Light"/>
                <a:sym typeface="Helvetica Neue Light"/>
              </a:rPr>
              <a:t>PHP</a:t>
            </a:r>
            <a:endParaRPr b="0" i="0" sz="1800" u="none" cap="none" strike="noStrike">
              <a:solidFill>
                <a:srgbClr val="666666"/>
              </a:solidFill>
              <a:latin typeface="Helvetica Neue Light"/>
              <a:ea typeface="Helvetica Neue Light"/>
              <a:cs typeface="Helvetica Neue Light"/>
              <a:sym typeface="Helvetica Neue Light"/>
            </a:endParaRPr>
          </a:p>
        </p:txBody>
      </p:sp>
      <p:pic>
        <p:nvPicPr>
          <p:cNvPr id="304" name="Google Shape;304;p4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05" name="Google Shape;305;p45"/>
          <p:cNvSpPr txBox="1"/>
          <p:nvPr/>
        </p:nvSpPr>
        <p:spPr>
          <a:xfrm>
            <a:off x="1107291" y="385995"/>
            <a:ext cx="6929400" cy="64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1" lang="es-419" sz="3500" u="none" cap="none" strike="noStrike">
                <a:solidFill>
                  <a:srgbClr val="000000"/>
                </a:solidFill>
                <a:latin typeface="Anton"/>
                <a:ea typeface="Anton"/>
                <a:cs typeface="Anton"/>
                <a:sym typeface="Anton"/>
              </a:rPr>
              <a:t>LENGUAJES DE BACKEND</a:t>
            </a:r>
            <a:endParaRPr b="0" i="1" sz="3500" u="none" cap="none" strike="noStrike">
              <a:solidFill>
                <a:srgbClr val="000000"/>
              </a:solidFill>
              <a:latin typeface="Anton"/>
              <a:ea typeface="Anton"/>
              <a:cs typeface="Anton"/>
              <a:sym typeface="Anton"/>
            </a:endParaRPr>
          </a:p>
          <a:p>
            <a:pPr indent="0" lvl="0" marL="0" marR="0" rtl="0" algn="ctr">
              <a:lnSpc>
                <a:spcPct val="100000"/>
              </a:lnSpc>
              <a:spcBef>
                <a:spcPts val="0"/>
              </a:spcBef>
              <a:spcAft>
                <a:spcPts val="0"/>
              </a:spcAft>
              <a:buClr>
                <a:schemeClr val="dk1"/>
              </a:buClr>
              <a:buSzPts val="2400"/>
              <a:buFont typeface="Arial"/>
              <a:buNone/>
            </a:pPr>
            <a:r>
              <a:t/>
            </a:r>
            <a:endParaRPr b="0" i="1" sz="4100" u="none" cap="none" strike="noStrike">
              <a:solidFill>
                <a:schemeClr val="dk1"/>
              </a:solidFill>
              <a:latin typeface="Anton"/>
              <a:ea typeface="Anton"/>
              <a:cs typeface="Anton"/>
              <a:sym typeface="Anton"/>
            </a:endParaRPr>
          </a:p>
        </p:txBody>
      </p:sp>
      <p:pic>
        <p:nvPicPr>
          <p:cNvPr id="306" name="Google Shape;306;p45"/>
          <p:cNvPicPr preferRelativeResize="0"/>
          <p:nvPr/>
        </p:nvPicPr>
        <p:blipFill rotWithShape="1">
          <a:blip r:embed="rId4">
            <a:alphaModFix/>
          </a:blip>
          <a:srcRect b="0" l="0" r="0" t="0"/>
          <a:stretch/>
        </p:blipFill>
        <p:spPr>
          <a:xfrm>
            <a:off x="2957475" y="2076875"/>
            <a:ext cx="1552717" cy="989100"/>
          </a:xfrm>
          <a:prstGeom prst="rect">
            <a:avLst/>
          </a:prstGeom>
          <a:noFill/>
          <a:ln>
            <a:noFill/>
          </a:ln>
        </p:spPr>
      </p:pic>
      <p:pic>
        <p:nvPicPr>
          <p:cNvPr id="307" name="Google Shape;307;p45"/>
          <p:cNvPicPr preferRelativeResize="0"/>
          <p:nvPr/>
        </p:nvPicPr>
        <p:blipFill rotWithShape="1">
          <a:blip r:embed="rId5">
            <a:alphaModFix/>
          </a:blip>
          <a:srcRect b="0" l="0" r="0" t="0"/>
          <a:stretch/>
        </p:blipFill>
        <p:spPr>
          <a:xfrm>
            <a:off x="2957463" y="3355313"/>
            <a:ext cx="1348400" cy="1348400"/>
          </a:xfrm>
          <a:prstGeom prst="rect">
            <a:avLst/>
          </a:prstGeom>
          <a:noFill/>
          <a:ln>
            <a:noFill/>
          </a:ln>
        </p:spPr>
      </p:pic>
      <p:pic>
        <p:nvPicPr>
          <p:cNvPr id="308" name="Google Shape;308;p45"/>
          <p:cNvPicPr preferRelativeResize="0"/>
          <p:nvPr/>
        </p:nvPicPr>
        <p:blipFill rotWithShape="1">
          <a:blip r:embed="rId6">
            <a:alphaModFix/>
          </a:blip>
          <a:srcRect b="0" l="0" r="0" t="0"/>
          <a:stretch/>
        </p:blipFill>
        <p:spPr>
          <a:xfrm>
            <a:off x="5803125" y="3525913"/>
            <a:ext cx="1268749" cy="1159576"/>
          </a:xfrm>
          <a:prstGeom prst="rect">
            <a:avLst/>
          </a:prstGeom>
          <a:noFill/>
          <a:ln>
            <a:noFill/>
          </a:ln>
        </p:spPr>
      </p:pic>
      <p:pic>
        <p:nvPicPr>
          <p:cNvPr id="309" name="Google Shape;309;p45"/>
          <p:cNvPicPr preferRelativeResize="0"/>
          <p:nvPr/>
        </p:nvPicPr>
        <p:blipFill rotWithShape="1">
          <a:blip r:embed="rId7">
            <a:alphaModFix/>
          </a:blip>
          <a:srcRect b="0" l="0" r="0" t="0"/>
          <a:stretch/>
        </p:blipFill>
        <p:spPr>
          <a:xfrm>
            <a:off x="5411445" y="2266950"/>
            <a:ext cx="1881105" cy="989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8"/>
          <p:cNvSpPr txBox="1"/>
          <p:nvPr/>
        </p:nvSpPr>
        <p:spPr>
          <a:xfrm>
            <a:off x="1830900" y="2033775"/>
            <a:ext cx="54822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Introducción a programación con Python</a:t>
            </a:r>
            <a:endParaRPr b="0" i="1" sz="3600" u="none" cap="none" strike="noStrike">
              <a:solidFill>
                <a:srgbClr val="121212"/>
              </a:solidFill>
              <a:latin typeface="Anton"/>
              <a:ea typeface="Anton"/>
              <a:cs typeface="Anton"/>
              <a:sym typeface="Anton"/>
            </a:endParaRPr>
          </a:p>
        </p:txBody>
      </p:sp>
      <p:sp>
        <p:nvSpPr>
          <p:cNvPr id="144" name="Google Shape;144;p28"/>
          <p:cNvSpPr txBox="1"/>
          <p:nvPr/>
        </p:nvSpPr>
        <p:spPr>
          <a:xfrm>
            <a:off x="2022750" y="1633175"/>
            <a:ext cx="46794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0" i="0" lang="es-419" sz="2000" u="none" cap="none" strike="noStrike">
                <a:solidFill>
                  <a:srgbClr val="121212"/>
                </a:solidFill>
                <a:latin typeface="Helvetica Neue Light"/>
                <a:ea typeface="Helvetica Neue Light"/>
                <a:cs typeface="Helvetica Neue Light"/>
                <a:sym typeface="Helvetica Neue Light"/>
              </a:rPr>
              <a:t> </a:t>
            </a:r>
            <a:r>
              <a:rPr b="1" i="0" lang="es-419" sz="2000" u="none" cap="none" strike="noStrike">
                <a:solidFill>
                  <a:srgbClr val="121212"/>
                </a:solidFill>
                <a:latin typeface="Helvetica Neue"/>
                <a:ea typeface="Helvetica Neue"/>
                <a:cs typeface="Helvetica Neue"/>
                <a:sym typeface="Helvetica Neue"/>
              </a:rPr>
              <a:t>    Clase 0. </a:t>
            </a:r>
            <a:r>
              <a:rPr b="0" i="0" lang="es-419" sz="2000" u="none" cap="none" strike="noStrike">
                <a:solidFill>
                  <a:srgbClr val="121212"/>
                </a:solidFill>
                <a:latin typeface="Helvetica Neue Light"/>
                <a:ea typeface="Helvetica Neue Light"/>
                <a:cs typeface="Helvetica Neue Light"/>
                <a:sym typeface="Helvetica Neue Light"/>
              </a:rPr>
              <a:t> Python</a:t>
            </a:r>
            <a:endParaRPr b="0" i="0" sz="1400" u="none" cap="none" strike="noStrike">
              <a:solidFill>
                <a:srgbClr val="121212"/>
              </a:solidFill>
              <a:latin typeface="Helvetica Neue Light"/>
              <a:ea typeface="Helvetica Neue Light"/>
              <a:cs typeface="Helvetica Neue Light"/>
              <a:sym typeface="Helvetica Neue Light"/>
            </a:endParaRPr>
          </a:p>
        </p:txBody>
      </p:sp>
      <p:sp>
        <p:nvSpPr>
          <p:cNvPr id="145" name="Google Shape;145;p28"/>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1" i="0" sz="1800" u="none" cap="none" strike="noStrike">
              <a:solidFill>
                <a:srgbClr val="000000"/>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313" name="Shape 313"/>
        <p:cNvGrpSpPr/>
        <p:nvPr/>
      </p:nvGrpSpPr>
      <p:grpSpPr>
        <a:xfrm>
          <a:off x="0" y="0"/>
          <a:ext cx="0" cy="0"/>
          <a:chOff x="0" y="0"/>
          <a:chExt cx="0" cy="0"/>
        </a:xfrm>
      </p:grpSpPr>
      <p:sp>
        <p:nvSpPr>
          <p:cNvPr id="314" name="Google Shape;314;p46"/>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FRAMEWORKS</a:t>
            </a:r>
            <a:endParaRPr b="0" i="1" sz="3600" u="none" cap="none" strike="noStrike">
              <a:solidFill>
                <a:srgbClr val="000000"/>
              </a:solidFill>
              <a:latin typeface="Anton"/>
              <a:ea typeface="Anton"/>
              <a:cs typeface="Anton"/>
              <a:sym typeface="Anton"/>
            </a:endParaRPr>
          </a:p>
        </p:txBody>
      </p:sp>
      <p:pic>
        <p:nvPicPr>
          <p:cNvPr id="315" name="Google Shape;315;p4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7"/>
          <p:cNvSpPr txBox="1"/>
          <p:nvPr>
            <p:ph idx="1" type="subTitle"/>
          </p:nvPr>
        </p:nvSpPr>
        <p:spPr>
          <a:xfrm>
            <a:off x="685800" y="3868760"/>
            <a:ext cx="56250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321" name="Google Shape;321;p47"/>
          <p:cNvSpPr txBox="1"/>
          <p:nvPr>
            <p:ph idx="4294967295" type="body"/>
          </p:nvPr>
        </p:nvSpPr>
        <p:spPr>
          <a:xfrm>
            <a:off x="409201" y="1638550"/>
            <a:ext cx="8325600" cy="21738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lang="es-419" sz="1800">
                <a:solidFill>
                  <a:srgbClr val="000000"/>
                </a:solidFill>
                <a:latin typeface="Helvetica Neue Light"/>
                <a:ea typeface="Helvetica Neue Light"/>
                <a:cs typeface="Helvetica Neue Light"/>
                <a:sym typeface="Helvetica Neue Light"/>
              </a:rPr>
              <a:t>Un framework, o marco de trabajo,</a:t>
            </a:r>
            <a:r>
              <a:rPr lang="es-419" sz="1800">
                <a:solidFill>
                  <a:srgbClr val="000000"/>
                </a:solidFill>
                <a:highlight>
                  <a:srgbClr val="3CEFAB"/>
                </a:highlight>
                <a:latin typeface="Helvetica Neue Light"/>
                <a:ea typeface="Helvetica Neue Light"/>
                <a:cs typeface="Helvetica Neue Light"/>
                <a:sym typeface="Helvetica Neue Light"/>
              </a:rPr>
              <a:t> </a:t>
            </a:r>
            <a:r>
              <a:rPr b="1" lang="es-419" sz="1800">
                <a:solidFill>
                  <a:srgbClr val="000000"/>
                </a:solidFill>
                <a:highlight>
                  <a:srgbClr val="3CEFAB"/>
                </a:highlight>
                <a:latin typeface="Helvetica Neue"/>
                <a:ea typeface="Helvetica Neue"/>
                <a:cs typeface="Helvetica Neue"/>
                <a:sym typeface="Helvetica Neue"/>
              </a:rPr>
              <a:t>es un conjunto de herramientas y clases que nos permiten solucionar un problema o funcionalidad</a:t>
            </a:r>
            <a:r>
              <a:rPr b="1" lang="es-419" sz="1800">
                <a:solidFill>
                  <a:srgbClr val="000000"/>
                </a:solidFill>
                <a:highlight>
                  <a:schemeClr val="lt1"/>
                </a:highlight>
                <a:latin typeface="Helvetica Neue"/>
                <a:ea typeface="Helvetica Neue"/>
                <a:cs typeface="Helvetica Neue"/>
                <a:sym typeface="Helvetica Neue"/>
              </a:rPr>
              <a:t>.</a:t>
            </a:r>
            <a:r>
              <a:rPr lang="es-419" sz="1800">
                <a:solidFill>
                  <a:srgbClr val="000000"/>
                </a:solidFill>
                <a:latin typeface="Helvetica Neue Light"/>
                <a:ea typeface="Helvetica Neue Light"/>
                <a:cs typeface="Helvetica Neue Light"/>
                <a:sym typeface="Helvetica Neue Light"/>
              </a:rPr>
              <a:t> Están escritos en uno o más lenguajes de programación.</a:t>
            </a:r>
            <a:endParaRPr sz="1800">
              <a:solidFill>
                <a:srgbClr val="000000"/>
              </a:solidFill>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Clr>
                <a:schemeClr val="dk1"/>
              </a:buClr>
              <a:buSzPts val="1100"/>
              <a:buFont typeface="Arial"/>
              <a:buNone/>
            </a:pPr>
            <a:r>
              <a:t/>
            </a:r>
            <a:endParaRPr sz="1800">
              <a:solidFill>
                <a:srgbClr val="000000"/>
              </a:solidFill>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Clr>
                <a:schemeClr val="dk1"/>
              </a:buClr>
              <a:buSzPts val="1100"/>
              <a:buFont typeface="Arial"/>
              <a:buNone/>
            </a:pPr>
            <a:r>
              <a:t/>
            </a:r>
            <a:endParaRPr sz="1800">
              <a:solidFill>
                <a:srgbClr val="000000"/>
              </a:solidFill>
              <a:latin typeface="Helvetica Neue Light"/>
              <a:ea typeface="Helvetica Neue Light"/>
              <a:cs typeface="Helvetica Neue Light"/>
              <a:sym typeface="Helvetica Neue Light"/>
            </a:endParaRPr>
          </a:p>
        </p:txBody>
      </p:sp>
      <p:pic>
        <p:nvPicPr>
          <p:cNvPr id="322" name="Google Shape;322;p4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23" name="Google Shape;323;p47"/>
          <p:cNvSpPr txBox="1"/>
          <p:nvPr/>
        </p:nvSpPr>
        <p:spPr>
          <a:xfrm>
            <a:off x="1107304" y="483445"/>
            <a:ext cx="6929400" cy="64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400"/>
              <a:buFont typeface="Arial"/>
              <a:buNone/>
            </a:pPr>
            <a:r>
              <a:rPr b="0" i="1" lang="es-419" sz="3500" u="none" cap="none" strike="noStrike">
                <a:solidFill>
                  <a:schemeClr val="dk1"/>
                </a:solidFill>
                <a:latin typeface="Anton"/>
                <a:ea typeface="Anton"/>
                <a:cs typeface="Anton"/>
                <a:sym typeface="Anton"/>
              </a:rPr>
              <a:t>FRAMEWORKS</a:t>
            </a:r>
            <a:endParaRPr b="0" i="1" sz="3500" u="none" cap="none" strike="noStrike">
              <a:solidFill>
                <a:srgbClr val="000000"/>
              </a:solidFill>
              <a:latin typeface="Anton"/>
              <a:ea typeface="Anton"/>
              <a:cs typeface="Anton"/>
              <a:sym typeface="Anton"/>
            </a:endParaRPr>
          </a:p>
        </p:txBody>
      </p:sp>
      <p:pic>
        <p:nvPicPr>
          <p:cNvPr id="324" name="Google Shape;324;p47"/>
          <p:cNvPicPr preferRelativeResize="0"/>
          <p:nvPr/>
        </p:nvPicPr>
        <p:blipFill rotWithShape="1">
          <a:blip r:embed="rId4">
            <a:alphaModFix/>
          </a:blip>
          <a:srcRect b="0" l="0" r="0" t="0"/>
          <a:stretch/>
        </p:blipFill>
        <p:spPr>
          <a:xfrm>
            <a:off x="3794638" y="3234525"/>
            <a:ext cx="1554725" cy="1554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8"/>
          <p:cNvSpPr txBox="1"/>
          <p:nvPr>
            <p:ph idx="1" type="subTitle"/>
          </p:nvPr>
        </p:nvSpPr>
        <p:spPr>
          <a:xfrm>
            <a:off x="685800" y="3868760"/>
            <a:ext cx="56250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330" name="Google Shape;330;p48"/>
          <p:cNvSpPr txBox="1"/>
          <p:nvPr>
            <p:ph idx="4294967295" type="body"/>
          </p:nvPr>
        </p:nvSpPr>
        <p:spPr>
          <a:xfrm>
            <a:off x="409200" y="3695950"/>
            <a:ext cx="8325600" cy="1061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lang="es-419" sz="1800">
                <a:latin typeface="Helvetica Neue Light"/>
                <a:ea typeface="Helvetica Neue Light"/>
                <a:cs typeface="Helvetica Neue Light"/>
                <a:sym typeface="Helvetica Neue Light"/>
              </a:rPr>
              <a:t>Los frameworks </a:t>
            </a:r>
            <a:r>
              <a:rPr lang="es-419" sz="1800">
                <a:highlight>
                  <a:srgbClr val="3CEFAB"/>
                </a:highlight>
                <a:latin typeface="Helvetica Neue Light"/>
                <a:ea typeface="Helvetica Neue Light"/>
                <a:cs typeface="Helvetica Neue Light"/>
                <a:sym typeface="Helvetica Neue Light"/>
              </a:rPr>
              <a:t>establecen</a:t>
            </a:r>
            <a:r>
              <a:rPr lang="es-419" sz="1800">
                <a:latin typeface="Helvetica Neue Light"/>
                <a:ea typeface="Helvetica Neue Light"/>
                <a:cs typeface="Helvetica Neue Light"/>
                <a:sym typeface="Helvetica Neue Light"/>
              </a:rPr>
              <a:t>, además, una </a:t>
            </a:r>
            <a:r>
              <a:rPr lang="es-419" sz="1800">
                <a:highlight>
                  <a:srgbClr val="3CEFAB"/>
                </a:highlight>
                <a:latin typeface="Helvetica Neue Light"/>
                <a:ea typeface="Helvetica Neue Light"/>
                <a:cs typeface="Helvetica Neue Light"/>
                <a:sym typeface="Helvetica Neue Light"/>
              </a:rPr>
              <a:t>estructura determinada para el código</a:t>
            </a:r>
            <a:r>
              <a:rPr lang="es-419" sz="1800">
                <a:latin typeface="Helvetica Neue Light"/>
                <a:ea typeface="Helvetica Neue Light"/>
                <a:cs typeface="Helvetica Neue Light"/>
                <a:sym typeface="Helvetica Neue Light"/>
              </a:rPr>
              <a:t> y todos los archivos, como así también una </a:t>
            </a:r>
            <a:r>
              <a:rPr lang="es-419" sz="1800">
                <a:highlight>
                  <a:srgbClr val="3CEFAB"/>
                </a:highlight>
                <a:latin typeface="Helvetica Neue Light"/>
                <a:ea typeface="Helvetica Neue Light"/>
                <a:cs typeface="Helvetica Neue Light"/>
                <a:sym typeface="Helvetica Neue Light"/>
              </a:rPr>
              <a:t>metodología armada del proyecto.</a:t>
            </a:r>
            <a:endParaRPr sz="1800">
              <a:solidFill>
                <a:srgbClr val="000000"/>
              </a:solidFill>
              <a:highlight>
                <a:srgbClr val="3CEFAB"/>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Clr>
                <a:schemeClr val="dk1"/>
              </a:buClr>
              <a:buSzPts val="1100"/>
              <a:buFont typeface="Arial"/>
              <a:buNone/>
            </a:pPr>
            <a:r>
              <a:t/>
            </a:r>
            <a:endParaRPr sz="1800">
              <a:solidFill>
                <a:srgbClr val="000000"/>
              </a:solidFill>
              <a:latin typeface="Helvetica Neue Light"/>
              <a:ea typeface="Helvetica Neue Light"/>
              <a:cs typeface="Helvetica Neue Light"/>
              <a:sym typeface="Helvetica Neue Light"/>
            </a:endParaRPr>
          </a:p>
        </p:txBody>
      </p:sp>
      <p:pic>
        <p:nvPicPr>
          <p:cNvPr id="331" name="Google Shape;331;p4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332" name="Google Shape;332;p48"/>
          <p:cNvPicPr preferRelativeResize="0"/>
          <p:nvPr/>
        </p:nvPicPr>
        <p:blipFill rotWithShape="1">
          <a:blip r:embed="rId4">
            <a:alphaModFix/>
          </a:blip>
          <a:srcRect b="0" l="0" r="0" t="0"/>
          <a:stretch/>
        </p:blipFill>
        <p:spPr>
          <a:xfrm>
            <a:off x="1325100" y="1298550"/>
            <a:ext cx="6297825" cy="2321200"/>
          </a:xfrm>
          <a:prstGeom prst="rect">
            <a:avLst/>
          </a:prstGeom>
          <a:noFill/>
          <a:ln>
            <a:noFill/>
          </a:ln>
        </p:spPr>
      </p:pic>
      <p:sp>
        <p:nvSpPr>
          <p:cNvPr id="333" name="Google Shape;333;p48"/>
          <p:cNvSpPr txBox="1"/>
          <p:nvPr/>
        </p:nvSpPr>
        <p:spPr>
          <a:xfrm>
            <a:off x="954891" y="493670"/>
            <a:ext cx="6929400" cy="64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400"/>
              <a:buFont typeface="Arial"/>
              <a:buNone/>
            </a:pPr>
            <a:r>
              <a:rPr b="0" i="1" lang="es-419" sz="3500" u="none" cap="none" strike="noStrike">
                <a:solidFill>
                  <a:schemeClr val="dk1"/>
                </a:solidFill>
                <a:latin typeface="Anton"/>
                <a:ea typeface="Anton"/>
                <a:cs typeface="Anton"/>
                <a:sym typeface="Anton"/>
              </a:rPr>
              <a:t>FRAMEWORKS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337" name="Shape 337"/>
        <p:cNvGrpSpPr/>
        <p:nvPr/>
      </p:nvGrpSpPr>
      <p:grpSpPr>
        <a:xfrm>
          <a:off x="0" y="0"/>
          <a:ext cx="0" cy="0"/>
          <a:chOff x="0" y="0"/>
          <a:chExt cx="0" cy="0"/>
        </a:xfrm>
      </p:grpSpPr>
      <p:sp>
        <p:nvSpPr>
          <p:cNvPr id="338" name="Google Shape;338;p49"/>
          <p:cNvSpPr txBox="1"/>
          <p:nvPr/>
        </p:nvSpPr>
        <p:spPr>
          <a:xfrm>
            <a:off x="0" y="84250"/>
            <a:ext cx="2949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latin typeface="Anton"/>
                <a:ea typeface="Anton"/>
                <a:cs typeface="Anton"/>
                <a:sym typeface="Anton"/>
              </a:rPr>
              <a:t>ALGORITMO</a:t>
            </a:r>
            <a:endParaRPr b="0" i="1" sz="3600" u="none" cap="none" strike="noStrike">
              <a:solidFill>
                <a:srgbClr val="000000"/>
              </a:solidFill>
              <a:latin typeface="Anton"/>
              <a:ea typeface="Anton"/>
              <a:cs typeface="Anton"/>
              <a:sym typeface="Anton"/>
            </a:endParaRPr>
          </a:p>
        </p:txBody>
      </p:sp>
      <p:pic>
        <p:nvPicPr>
          <p:cNvPr id="339" name="Google Shape;339;p4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340" name="Google Shape;340;p49"/>
          <p:cNvPicPr preferRelativeResize="0"/>
          <p:nvPr/>
        </p:nvPicPr>
        <p:blipFill>
          <a:blip r:embed="rId4">
            <a:alphaModFix/>
          </a:blip>
          <a:stretch>
            <a:fillRect/>
          </a:stretch>
        </p:blipFill>
        <p:spPr>
          <a:xfrm>
            <a:off x="4864325" y="897623"/>
            <a:ext cx="2660975" cy="3682200"/>
          </a:xfrm>
          <a:prstGeom prst="rect">
            <a:avLst/>
          </a:prstGeom>
          <a:noFill/>
          <a:ln>
            <a:noFill/>
          </a:ln>
        </p:spPr>
      </p:pic>
      <p:sp>
        <p:nvSpPr>
          <p:cNvPr id="341" name="Google Shape;341;p49"/>
          <p:cNvSpPr txBox="1"/>
          <p:nvPr/>
        </p:nvSpPr>
        <p:spPr>
          <a:xfrm>
            <a:off x="412700" y="1016625"/>
            <a:ext cx="37677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600">
                <a:solidFill>
                  <a:schemeClr val="dk1"/>
                </a:solidFill>
                <a:latin typeface="Helvetica Neue"/>
                <a:ea typeface="Helvetica Neue"/>
                <a:cs typeface="Helvetica Neue"/>
                <a:sym typeface="Helvetica Neue"/>
              </a:rPr>
              <a:t>un algoritmo​ es un conjunto de instrucciones o reglas definidas y no-ambiguas, ordenadas y finitas que permite, típicamente, solucionar un problema</a:t>
            </a:r>
            <a:endParaRPr b="1" sz="1900">
              <a:solidFill>
                <a:schemeClr val="dk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345" name="Shape 345"/>
        <p:cNvGrpSpPr/>
        <p:nvPr/>
      </p:nvGrpSpPr>
      <p:grpSpPr>
        <a:xfrm>
          <a:off x="0" y="0"/>
          <a:ext cx="0" cy="0"/>
          <a:chOff x="0" y="0"/>
          <a:chExt cx="0" cy="0"/>
        </a:xfrm>
      </p:grpSpPr>
      <p:sp>
        <p:nvSpPr>
          <p:cNvPr id="346" name="Google Shape;346;p50"/>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PROGRAMADORES</a:t>
            </a:r>
            <a:endParaRPr b="0" i="1" sz="3600" u="none" cap="none" strike="noStrike">
              <a:solidFill>
                <a:srgbClr val="000000"/>
              </a:solidFill>
              <a:latin typeface="Anton"/>
              <a:ea typeface="Anton"/>
              <a:cs typeface="Anton"/>
              <a:sym typeface="Anton"/>
            </a:endParaRPr>
          </a:p>
        </p:txBody>
      </p:sp>
      <p:pic>
        <p:nvPicPr>
          <p:cNvPr id="347" name="Google Shape;347;p5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pic>
        <p:nvPicPr>
          <p:cNvPr id="352" name="Google Shape;352;p51"/>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353" name="Google Shape;353;p51"/>
          <p:cNvSpPr txBox="1"/>
          <p:nvPr/>
        </p:nvSpPr>
        <p:spPr>
          <a:xfrm>
            <a:off x="1060191" y="469058"/>
            <a:ext cx="7023600" cy="98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¿Cuál es el trabajo del programador?</a:t>
            </a:r>
            <a:endParaRPr b="0" i="1" sz="3500" u="none" cap="none" strike="noStrike">
              <a:solidFill>
                <a:srgbClr val="000000"/>
              </a:solidFill>
              <a:latin typeface="Anton"/>
              <a:ea typeface="Anton"/>
              <a:cs typeface="Anton"/>
              <a:sym typeface="Anton"/>
            </a:endParaRPr>
          </a:p>
        </p:txBody>
      </p:sp>
      <p:sp>
        <p:nvSpPr>
          <p:cNvPr id="354" name="Google Shape;354;p51"/>
          <p:cNvSpPr txBox="1"/>
          <p:nvPr/>
        </p:nvSpPr>
        <p:spPr>
          <a:xfrm>
            <a:off x="367400" y="2262875"/>
            <a:ext cx="6233400" cy="13392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0" i="0" lang="es-419" sz="2000" u="none" cap="none" strike="noStrike">
                <a:solidFill>
                  <a:srgbClr val="000000"/>
                </a:solidFill>
                <a:latin typeface="Helvetica Neue Light"/>
                <a:ea typeface="Helvetica Neue Light"/>
                <a:cs typeface="Helvetica Neue Light"/>
                <a:sym typeface="Helvetica Neue Light"/>
              </a:rPr>
              <a:t>Los Programadores desarrollan aplicaciones y programas informáticos, sirviéndose de las bases de un software existente para crear una interfaz para los usuarios con fines comerciales, profesionales o recreativos.</a:t>
            </a:r>
            <a:endParaRPr b="0" i="0" sz="2000" u="none" cap="none" strike="noStrike">
              <a:solidFill>
                <a:srgbClr val="FFFFFF"/>
              </a:solidFill>
              <a:latin typeface="Helvetica Neue Light"/>
              <a:ea typeface="Helvetica Neue Light"/>
              <a:cs typeface="Helvetica Neue Light"/>
              <a:sym typeface="Helvetica Neue Light"/>
            </a:endParaRPr>
          </a:p>
        </p:txBody>
      </p:sp>
      <p:pic>
        <p:nvPicPr>
          <p:cNvPr id="355" name="Google Shape;355;p51"/>
          <p:cNvPicPr preferRelativeResize="0"/>
          <p:nvPr/>
        </p:nvPicPr>
        <p:blipFill rotWithShape="1">
          <a:blip r:embed="rId4">
            <a:alphaModFix/>
          </a:blip>
          <a:srcRect b="0" l="0" r="0" t="0"/>
          <a:stretch/>
        </p:blipFill>
        <p:spPr>
          <a:xfrm>
            <a:off x="6876900" y="1693829"/>
            <a:ext cx="1755767" cy="175576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9" name="Shape 359"/>
        <p:cNvGrpSpPr/>
        <p:nvPr/>
      </p:nvGrpSpPr>
      <p:grpSpPr>
        <a:xfrm>
          <a:off x="0" y="0"/>
          <a:ext cx="0" cy="0"/>
          <a:chOff x="0" y="0"/>
          <a:chExt cx="0" cy="0"/>
        </a:xfrm>
      </p:grpSpPr>
      <p:sp>
        <p:nvSpPr>
          <p:cNvPr id="360" name="Google Shape;360;p52"/>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E0FF00"/>
                </a:solidFill>
                <a:latin typeface="Anton"/>
                <a:ea typeface="Anton"/>
                <a:cs typeface="Anton"/>
                <a:sym typeface="Anton"/>
              </a:rPr>
              <a:t>Metodologías </a:t>
            </a:r>
            <a:endParaRPr b="0" i="1" sz="3600" u="none" cap="none" strike="noStrike">
              <a:solidFill>
                <a:srgbClr val="E0FF00"/>
              </a:solidFill>
              <a:latin typeface="Anton"/>
              <a:ea typeface="Anton"/>
              <a:cs typeface="Anton"/>
              <a:sym typeface="Anto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pic>
        <p:nvPicPr>
          <p:cNvPr id="365" name="Google Shape;365;p53"/>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366" name="Google Shape;366;p53"/>
          <p:cNvSpPr txBox="1"/>
          <p:nvPr/>
        </p:nvSpPr>
        <p:spPr>
          <a:xfrm>
            <a:off x="704600" y="379375"/>
            <a:ext cx="76599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500">
                <a:latin typeface="Anton"/>
                <a:ea typeface="Anton"/>
                <a:cs typeface="Anton"/>
                <a:sym typeface="Anton"/>
              </a:rPr>
              <a:t>metodología</a:t>
            </a:r>
            <a:r>
              <a:rPr i="1" lang="es-419" sz="3500">
                <a:latin typeface="Anton"/>
                <a:ea typeface="Anton"/>
                <a:cs typeface="Anton"/>
                <a:sym typeface="Anton"/>
              </a:rPr>
              <a:t> tradicional de desarrollo</a:t>
            </a:r>
            <a:endParaRPr b="0" i="1" sz="3500" u="none" cap="none" strike="noStrike">
              <a:solidFill>
                <a:srgbClr val="000000"/>
              </a:solidFill>
              <a:latin typeface="Anton"/>
              <a:ea typeface="Anton"/>
              <a:cs typeface="Anton"/>
              <a:sym typeface="Anton"/>
            </a:endParaRPr>
          </a:p>
        </p:txBody>
      </p:sp>
      <p:sp>
        <p:nvSpPr>
          <p:cNvPr id="367" name="Google Shape;367;p53"/>
          <p:cNvSpPr txBox="1"/>
          <p:nvPr/>
        </p:nvSpPr>
        <p:spPr>
          <a:xfrm>
            <a:off x="1357900" y="2653050"/>
            <a:ext cx="7077000" cy="13932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lang="es-419" sz="1800">
                <a:latin typeface="Helvetica Neue Light"/>
                <a:ea typeface="Helvetica Neue Light"/>
                <a:cs typeface="Helvetica Neue Light"/>
                <a:sym typeface="Helvetica Neue Light"/>
              </a:rPr>
              <a:t>Las </a:t>
            </a:r>
            <a:r>
              <a:rPr b="1" lang="es-419" sz="1800">
                <a:latin typeface="Helvetica Neue"/>
                <a:ea typeface="Helvetica Neue"/>
                <a:cs typeface="Helvetica Neue"/>
                <a:sym typeface="Helvetica Neue"/>
              </a:rPr>
              <a:t>metodologías </a:t>
            </a:r>
            <a:r>
              <a:rPr lang="es-419" sz="1800">
                <a:latin typeface="Helvetica Neue Light"/>
                <a:ea typeface="Helvetica Neue Light"/>
                <a:cs typeface="Helvetica Neue Light"/>
                <a:sym typeface="Helvetica Neue Light"/>
              </a:rPr>
              <a:t>de desarrollo de software</a:t>
            </a:r>
            <a:r>
              <a:rPr b="1" lang="es-419" sz="1800">
                <a:latin typeface="Helvetica Neue"/>
                <a:ea typeface="Helvetica Neue"/>
                <a:cs typeface="Helvetica Neue"/>
                <a:sym typeface="Helvetica Neue"/>
              </a:rPr>
              <a:t> tradicionales</a:t>
            </a:r>
            <a:r>
              <a:rPr lang="es-419" sz="1800">
                <a:latin typeface="Helvetica Neue Light"/>
                <a:ea typeface="Helvetica Neue Light"/>
                <a:cs typeface="Helvetica Neue Light"/>
                <a:sym typeface="Helvetica Neue Light"/>
              </a:rPr>
              <a:t> se caracterizan por definir total y rígidamente los requisitos al inicio de los proyectos de ingeniería de software</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68" name="Google Shape;368;p53"/>
          <p:cNvPicPr preferRelativeResize="0"/>
          <p:nvPr/>
        </p:nvPicPr>
        <p:blipFill rotWithShape="1">
          <a:blip r:embed="rId4">
            <a:alphaModFix/>
          </a:blip>
          <a:srcRect b="-22920" l="0" r="0" t="22920"/>
          <a:stretch/>
        </p:blipFill>
        <p:spPr>
          <a:xfrm>
            <a:off x="1143000" y="1257775"/>
            <a:ext cx="6858000" cy="15811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54"/>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374" name="Google Shape;374;p54"/>
          <p:cNvSpPr txBox="1"/>
          <p:nvPr/>
        </p:nvSpPr>
        <p:spPr>
          <a:xfrm>
            <a:off x="1254450" y="379375"/>
            <a:ext cx="6635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¿Qué son las metodologías ágiles?</a:t>
            </a:r>
            <a:endParaRPr b="0" i="1" sz="3500" u="none" cap="none" strike="noStrike">
              <a:solidFill>
                <a:srgbClr val="000000"/>
              </a:solidFill>
              <a:latin typeface="Anton"/>
              <a:ea typeface="Anton"/>
              <a:cs typeface="Anton"/>
              <a:sym typeface="Anton"/>
            </a:endParaRPr>
          </a:p>
        </p:txBody>
      </p:sp>
      <p:sp>
        <p:nvSpPr>
          <p:cNvPr id="375" name="Google Shape;375;p54"/>
          <p:cNvSpPr txBox="1"/>
          <p:nvPr/>
        </p:nvSpPr>
        <p:spPr>
          <a:xfrm>
            <a:off x="774100" y="1686750"/>
            <a:ext cx="4469100" cy="23088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Son las metodologías que permiten adaptar la forma de trabajo a las condiciones del proyecto, dando </a:t>
            </a:r>
            <a:r>
              <a:rPr b="1" i="0" lang="es-419" sz="1800" u="none" cap="none" strike="noStrike">
                <a:solidFill>
                  <a:srgbClr val="000000"/>
                </a:solidFill>
                <a:latin typeface="Helvetica Neue"/>
                <a:ea typeface="Helvetica Neue"/>
                <a:cs typeface="Helvetica Neue"/>
                <a:sym typeface="Helvetica Neue"/>
              </a:rPr>
              <a:t>flexibilidad </a:t>
            </a:r>
            <a:r>
              <a:rPr b="0" i="0" lang="es-419" sz="1800" u="none" cap="none" strike="noStrike">
                <a:solidFill>
                  <a:srgbClr val="000000"/>
                </a:solidFill>
                <a:latin typeface="Helvetica Neue Light"/>
                <a:ea typeface="Helvetica Neue Light"/>
                <a:cs typeface="Helvetica Neue Light"/>
                <a:sym typeface="Helvetica Neue Light"/>
              </a:rPr>
              <a:t>e </a:t>
            </a:r>
            <a:r>
              <a:rPr b="1" i="0" lang="es-419" sz="1800" u="none" cap="none" strike="noStrike">
                <a:solidFill>
                  <a:srgbClr val="000000"/>
                </a:solidFill>
                <a:latin typeface="Helvetica Neue"/>
                <a:ea typeface="Helvetica Neue"/>
                <a:cs typeface="Helvetica Neue"/>
                <a:sym typeface="Helvetica Neue"/>
              </a:rPr>
              <a:t>inmediatez</a:t>
            </a:r>
            <a:r>
              <a:rPr b="0" i="0" lang="es-419" sz="1800" u="none" cap="none" strike="noStrike">
                <a:solidFill>
                  <a:srgbClr val="000000"/>
                </a:solidFill>
                <a:latin typeface="Helvetica Neue Light"/>
                <a:ea typeface="Helvetica Neue Light"/>
                <a:cs typeface="Helvetica Neue Light"/>
                <a:sym typeface="Helvetica Neue Light"/>
              </a:rPr>
              <a:t> al amoldarse a las circunstancias del entorno.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76" name="Google Shape;376;p54"/>
          <p:cNvPicPr preferRelativeResize="0"/>
          <p:nvPr/>
        </p:nvPicPr>
        <p:blipFill rotWithShape="1">
          <a:blip r:embed="rId4">
            <a:alphaModFix/>
          </a:blip>
          <a:srcRect b="14582" l="5597" r="3829" t="13473"/>
          <a:stretch/>
        </p:blipFill>
        <p:spPr>
          <a:xfrm>
            <a:off x="5425674" y="1628375"/>
            <a:ext cx="3002625" cy="2395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5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382" name="Google Shape;382;p55"/>
          <p:cNvSpPr txBox="1"/>
          <p:nvPr/>
        </p:nvSpPr>
        <p:spPr>
          <a:xfrm>
            <a:off x="1060191" y="468233"/>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¿Qué metodología ágil usamos?</a:t>
            </a:r>
            <a:endParaRPr b="0" i="1" sz="3500" u="none" cap="none" strike="noStrike">
              <a:solidFill>
                <a:srgbClr val="000000"/>
              </a:solidFill>
              <a:latin typeface="Anton"/>
              <a:ea typeface="Anton"/>
              <a:cs typeface="Anton"/>
              <a:sym typeface="Anton"/>
            </a:endParaRPr>
          </a:p>
        </p:txBody>
      </p:sp>
      <p:sp>
        <p:nvSpPr>
          <p:cNvPr id="383" name="Google Shape;383;p55"/>
          <p:cNvSpPr txBox="1"/>
          <p:nvPr/>
        </p:nvSpPr>
        <p:spPr>
          <a:xfrm>
            <a:off x="627325" y="1991550"/>
            <a:ext cx="4693800" cy="23088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Trabajaremos con </a:t>
            </a:r>
            <a:r>
              <a:rPr b="1" i="0" lang="es-419" sz="1800" u="none" cap="none" strike="noStrike">
                <a:solidFill>
                  <a:srgbClr val="000000"/>
                </a:solidFill>
                <a:latin typeface="Helvetica Neue"/>
                <a:ea typeface="Helvetica Neue"/>
                <a:cs typeface="Helvetica Neue"/>
                <a:sym typeface="Helvetica Neue"/>
              </a:rPr>
              <a:t>Programación Extrema</a:t>
            </a:r>
            <a:r>
              <a:rPr b="0" i="0" lang="es-419" sz="1800" u="none" cap="none" strike="noStrike">
                <a:solidFill>
                  <a:srgbClr val="000000"/>
                </a:solidFill>
                <a:latin typeface="Helvetica Neue Light"/>
                <a:ea typeface="Helvetica Neue Light"/>
                <a:cs typeface="Helvetica Neue Light"/>
                <a:sym typeface="Helvetica Neue Light"/>
              </a:rPr>
              <a:t> o </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eXtreme Programming (XP)</a:t>
            </a:r>
            <a:r>
              <a:rPr b="0" i="0" lang="es-419" sz="1800" u="none" cap="none" strike="noStrike">
                <a:solidFill>
                  <a:srgbClr val="000000"/>
                </a:solidFill>
                <a:latin typeface="Helvetica Neue Light"/>
                <a:ea typeface="Helvetica Neue Light"/>
                <a:cs typeface="Helvetica Neue Light"/>
                <a:sym typeface="Helvetica Neue Light"/>
              </a:rPr>
              <a:t>. Su objetivo principal es que un equipo de desarrollo pueda producir software de mejor calidad y promover buena calidad de vida al equipo.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84" name="Google Shape;384;p55"/>
          <p:cNvPicPr preferRelativeResize="0"/>
          <p:nvPr/>
        </p:nvPicPr>
        <p:blipFill rotWithShape="1">
          <a:blip r:embed="rId4">
            <a:alphaModFix/>
          </a:blip>
          <a:srcRect b="0" l="0" r="0" t="0"/>
          <a:stretch/>
        </p:blipFill>
        <p:spPr>
          <a:xfrm>
            <a:off x="5382553" y="1533521"/>
            <a:ext cx="3087597" cy="2834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49" name="Shape 149"/>
        <p:cNvGrpSpPr/>
        <p:nvPr/>
      </p:nvGrpSpPr>
      <p:grpSpPr>
        <a:xfrm>
          <a:off x="0" y="0"/>
          <a:ext cx="0" cy="0"/>
          <a:chOff x="0" y="0"/>
          <a:chExt cx="0" cy="0"/>
        </a:xfrm>
      </p:grpSpPr>
      <p:sp>
        <p:nvSpPr>
          <p:cNvPr id="150" name="Google Shape;150;p29"/>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RECUERDA PONER A GRABAR LA CLASE</a:t>
            </a:r>
            <a:endParaRPr b="0" i="1" sz="3600" u="none" cap="none" strike="noStrike">
              <a:solidFill>
                <a:srgbClr val="121212"/>
              </a:solidFill>
              <a:latin typeface="Anton"/>
              <a:ea typeface="Anton"/>
              <a:cs typeface="Anton"/>
              <a:sym typeface="Anton"/>
            </a:endParaRPr>
          </a:p>
        </p:txBody>
      </p:sp>
      <p:pic>
        <p:nvPicPr>
          <p:cNvPr id="151" name="Google Shape;151;p29"/>
          <p:cNvPicPr preferRelativeResize="0"/>
          <p:nvPr/>
        </p:nvPicPr>
        <p:blipFill rotWithShape="1">
          <a:blip r:embed="rId3">
            <a:alphaModFix/>
          </a:blip>
          <a:srcRect b="0" l="0" r="0" t="0"/>
          <a:stretch/>
        </p:blipFill>
        <p:spPr>
          <a:xfrm>
            <a:off x="4125950" y="3210488"/>
            <a:ext cx="892100" cy="743425"/>
          </a:xfrm>
          <a:prstGeom prst="rect">
            <a:avLst/>
          </a:prstGeom>
          <a:noFill/>
          <a:ln>
            <a:noFill/>
          </a:ln>
        </p:spPr>
      </p:pic>
      <p:pic>
        <p:nvPicPr>
          <p:cNvPr id="152" name="Google Shape;152;p29"/>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pic>
        <p:nvPicPr>
          <p:cNvPr id="389" name="Google Shape;389;p5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390" name="Google Shape;390;p56"/>
          <p:cNvSpPr txBox="1"/>
          <p:nvPr/>
        </p:nvSpPr>
        <p:spPr>
          <a:xfrm>
            <a:off x="896491" y="46905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¿Por qué XP?</a:t>
            </a:r>
            <a:endParaRPr b="0" i="1" sz="3500" u="none" cap="none" strike="noStrike">
              <a:solidFill>
                <a:srgbClr val="000000"/>
              </a:solidFill>
              <a:latin typeface="Anton"/>
              <a:ea typeface="Anton"/>
              <a:cs typeface="Anton"/>
              <a:sym typeface="Anton"/>
            </a:endParaRPr>
          </a:p>
        </p:txBody>
      </p:sp>
      <p:sp>
        <p:nvSpPr>
          <p:cNvPr id="391" name="Google Shape;391;p56"/>
          <p:cNvSpPr txBox="1"/>
          <p:nvPr/>
        </p:nvSpPr>
        <p:spPr>
          <a:xfrm>
            <a:off x="515500" y="1762950"/>
            <a:ext cx="4569300" cy="23088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Desarrollo iterativo e incremental</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1" i="0" lang="es-419" sz="1800" u="none" cap="none" strike="noStrike">
                <a:solidFill>
                  <a:srgbClr val="000000"/>
                </a:solidFill>
                <a:latin typeface="Helvetica Neue"/>
                <a:ea typeface="Helvetica Neue"/>
                <a:cs typeface="Helvetica Neue"/>
                <a:sym typeface="Helvetica Neue"/>
              </a:rPr>
              <a:t>Programación en parejas</a:t>
            </a:r>
            <a:endParaRPr b="1" i="0" sz="1800" u="none" cap="none" strike="noStrike">
              <a:solidFill>
                <a:srgbClr val="000000"/>
              </a:solidFill>
              <a:latin typeface="Helvetica Neue"/>
              <a:ea typeface="Helvetica Neue"/>
              <a:cs typeface="Helvetica Neue"/>
              <a:sym typeface="Helvetica Neue"/>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Corrección de </a:t>
            </a:r>
            <a:r>
              <a:rPr b="1" i="0" lang="es-419" sz="1800" u="none" cap="none" strike="noStrike">
                <a:solidFill>
                  <a:srgbClr val="000000"/>
                </a:solidFill>
                <a:latin typeface="Helvetica Neue"/>
                <a:ea typeface="Helvetica Neue"/>
                <a:cs typeface="Helvetica Neue"/>
                <a:sym typeface="Helvetica Neue"/>
              </a:rPr>
              <a:t>todos</a:t>
            </a:r>
            <a:r>
              <a:rPr b="0" i="0" lang="es-419" sz="1800" u="none" cap="none" strike="noStrike">
                <a:solidFill>
                  <a:srgbClr val="000000"/>
                </a:solidFill>
                <a:latin typeface="Helvetica Neue Light"/>
                <a:ea typeface="Helvetica Neue Light"/>
                <a:cs typeface="Helvetica Neue Light"/>
                <a:sym typeface="Helvetica Neue Light"/>
              </a:rPr>
              <a:t> los errores</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Refactorización del código</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Propiedad de código compartida</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Simplicidad en el código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92" name="Google Shape;392;p56"/>
          <p:cNvPicPr preferRelativeResize="0"/>
          <p:nvPr/>
        </p:nvPicPr>
        <p:blipFill rotWithShape="1">
          <a:blip r:embed="rId4">
            <a:alphaModFix/>
          </a:blip>
          <a:srcRect b="0" l="0" r="0" t="0"/>
          <a:stretch/>
        </p:blipFill>
        <p:spPr>
          <a:xfrm>
            <a:off x="5382553" y="1533521"/>
            <a:ext cx="3087597" cy="2834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396" name="Shape 396"/>
        <p:cNvGrpSpPr/>
        <p:nvPr/>
      </p:nvGrpSpPr>
      <p:grpSpPr>
        <a:xfrm>
          <a:off x="0" y="0"/>
          <a:ext cx="0" cy="0"/>
          <a:chOff x="0" y="0"/>
          <a:chExt cx="0" cy="0"/>
        </a:xfrm>
      </p:grpSpPr>
      <p:sp>
        <p:nvSpPr>
          <p:cNvPr id="397" name="Google Shape;397;p57"/>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Algunos conceptos claves</a:t>
            </a:r>
            <a:endParaRPr b="0" i="1" sz="3600" u="none" cap="none" strike="noStrike">
              <a:solidFill>
                <a:srgbClr val="000000"/>
              </a:solidFill>
              <a:latin typeface="Anton"/>
              <a:ea typeface="Anton"/>
              <a:cs typeface="Anton"/>
              <a:sym typeface="Anton"/>
            </a:endParaRPr>
          </a:p>
        </p:txBody>
      </p:sp>
      <p:pic>
        <p:nvPicPr>
          <p:cNvPr id="398" name="Google Shape;398;p5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402" name="Shape 402"/>
        <p:cNvGrpSpPr/>
        <p:nvPr/>
      </p:nvGrpSpPr>
      <p:grpSpPr>
        <a:xfrm>
          <a:off x="0" y="0"/>
          <a:ext cx="0" cy="0"/>
          <a:chOff x="0" y="0"/>
          <a:chExt cx="0" cy="0"/>
        </a:xfrm>
      </p:grpSpPr>
      <p:sp>
        <p:nvSpPr>
          <p:cNvPr id="403" name="Google Shape;403;p58"/>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DATOS VS INFORMACIÓN</a:t>
            </a:r>
            <a:endParaRPr b="0" i="1" sz="3600" u="none" cap="none" strike="noStrike">
              <a:solidFill>
                <a:srgbClr val="000000"/>
              </a:solidFill>
              <a:latin typeface="Anton"/>
              <a:ea typeface="Anton"/>
              <a:cs typeface="Anton"/>
              <a:sym typeface="Anton"/>
            </a:endParaRPr>
          </a:p>
        </p:txBody>
      </p:sp>
      <p:pic>
        <p:nvPicPr>
          <p:cNvPr id="404" name="Google Shape;404;p58"/>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pic>
        <p:nvPicPr>
          <p:cNvPr id="409" name="Google Shape;409;p59"/>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10" name="Google Shape;410;p59"/>
          <p:cNvSpPr txBox="1"/>
          <p:nvPr/>
        </p:nvSpPr>
        <p:spPr>
          <a:xfrm>
            <a:off x="1060191" y="444808"/>
            <a:ext cx="7023600" cy="989100"/>
          </a:xfrm>
          <a:prstGeom prst="rect">
            <a:avLst/>
          </a:prstGeom>
          <a:noFill/>
          <a:ln>
            <a:noFill/>
          </a:ln>
        </p:spPr>
        <p:txBody>
          <a:bodyPr anchorCtr="0" anchor="ctr" bIns="91425" lIns="91425" spcFirstLastPara="1" rIns="91425" wrap="square" tIns="91425">
            <a:noAutofit/>
          </a:bodyPr>
          <a:lstStyle/>
          <a:p>
            <a:pPr indent="457200" lvl="0" marL="457200" marR="0" rtl="0" algn="l">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DATOS 		  VS.		  INFORMACIÓN</a:t>
            </a:r>
            <a:endParaRPr b="0" i="1" sz="3500" u="none" cap="none" strike="noStrike">
              <a:solidFill>
                <a:srgbClr val="000000"/>
              </a:solidFill>
              <a:latin typeface="Anton"/>
              <a:ea typeface="Anton"/>
              <a:cs typeface="Anton"/>
              <a:sym typeface="Anton"/>
            </a:endParaRPr>
          </a:p>
        </p:txBody>
      </p:sp>
      <p:pic>
        <p:nvPicPr>
          <p:cNvPr id="411" name="Google Shape;411;p59"/>
          <p:cNvPicPr preferRelativeResize="0"/>
          <p:nvPr/>
        </p:nvPicPr>
        <p:blipFill rotWithShape="1">
          <a:blip r:embed="rId4">
            <a:alphaModFix/>
          </a:blip>
          <a:srcRect b="0" l="0" r="0" t="0"/>
          <a:stretch/>
        </p:blipFill>
        <p:spPr>
          <a:xfrm rot="-5400000">
            <a:off x="3436938" y="182086"/>
            <a:ext cx="2001125" cy="4672150"/>
          </a:xfrm>
          <a:prstGeom prst="rect">
            <a:avLst/>
          </a:prstGeom>
          <a:noFill/>
          <a:ln>
            <a:noFill/>
          </a:ln>
        </p:spPr>
      </p:pic>
      <p:sp>
        <p:nvSpPr>
          <p:cNvPr id="412" name="Google Shape;412;p59"/>
          <p:cNvSpPr txBox="1"/>
          <p:nvPr/>
        </p:nvSpPr>
        <p:spPr>
          <a:xfrm>
            <a:off x="1402850" y="3750800"/>
            <a:ext cx="2768700" cy="922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Característica o atributo </a:t>
            </a:r>
            <a:r>
              <a:rPr b="1" i="0" lang="es-419" sz="1800" u="none" cap="none" strike="noStrike">
                <a:solidFill>
                  <a:srgbClr val="000000"/>
                </a:solidFill>
                <a:highlight>
                  <a:srgbClr val="3CEFAB"/>
                </a:highlight>
                <a:latin typeface="Helvetica Neue"/>
                <a:ea typeface="Helvetica Neue"/>
                <a:cs typeface="Helvetica Neue"/>
                <a:sym typeface="Helvetica Neue"/>
              </a:rPr>
              <a:t>sin procesamiento</a:t>
            </a:r>
            <a:r>
              <a:rPr b="0" i="0" lang="es-419" sz="1800" u="none" cap="none" strike="noStrike">
                <a:solidFill>
                  <a:srgbClr val="000000"/>
                </a:solidFill>
                <a:latin typeface="Helvetica Neue Light"/>
                <a:ea typeface="Helvetica Neue Light"/>
                <a:cs typeface="Helvetica Neue Light"/>
                <a:sym typeface="Helvetica Neue Light"/>
              </a:rPr>
              <a:t>, el cual no informa nada por sí solo. </a:t>
            </a:r>
            <a:endParaRPr b="0" i="0" sz="500" u="none" cap="none" strike="noStrike">
              <a:solidFill>
                <a:srgbClr val="FFFFFF"/>
              </a:solidFill>
              <a:latin typeface="Helvetica Neue Light"/>
              <a:ea typeface="Helvetica Neue Light"/>
              <a:cs typeface="Helvetica Neue Light"/>
              <a:sym typeface="Helvetica Neue Light"/>
            </a:endParaRPr>
          </a:p>
        </p:txBody>
      </p:sp>
      <p:sp>
        <p:nvSpPr>
          <p:cNvPr id="413" name="Google Shape;413;p59"/>
          <p:cNvSpPr txBox="1"/>
          <p:nvPr/>
        </p:nvSpPr>
        <p:spPr>
          <a:xfrm>
            <a:off x="4686650" y="3671125"/>
            <a:ext cx="2958900" cy="922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Unión de </a:t>
            </a:r>
            <a:r>
              <a:rPr b="1" i="0" lang="es-419" sz="1800" u="none" cap="none" strike="noStrike">
                <a:solidFill>
                  <a:srgbClr val="000000"/>
                </a:solidFill>
                <a:highlight>
                  <a:srgbClr val="3CEFAB"/>
                </a:highlight>
                <a:latin typeface="Helvetica Neue"/>
                <a:ea typeface="Helvetica Neue"/>
                <a:cs typeface="Helvetica Neue"/>
                <a:sym typeface="Helvetica Neue"/>
              </a:rPr>
              <a:t>datos procesados</a:t>
            </a:r>
            <a:r>
              <a:rPr b="0" i="0" lang="es-419" sz="1800" u="none" cap="none" strike="noStrike">
                <a:solidFill>
                  <a:srgbClr val="000000"/>
                </a:solidFill>
                <a:latin typeface="Helvetica Neue Light"/>
                <a:ea typeface="Helvetica Neue Light"/>
                <a:cs typeface="Helvetica Neue Light"/>
                <a:sym typeface="Helvetica Neue Light"/>
              </a:rPr>
              <a:t>, que se complementan para informar un hecho.</a:t>
            </a:r>
            <a:endParaRPr b="0" i="0" sz="500" u="none" cap="none" strike="noStrike">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7" name="Shape 417"/>
        <p:cNvGrpSpPr/>
        <p:nvPr/>
      </p:nvGrpSpPr>
      <p:grpSpPr>
        <a:xfrm>
          <a:off x="0" y="0"/>
          <a:ext cx="0" cy="0"/>
          <a:chOff x="0" y="0"/>
          <a:chExt cx="0" cy="0"/>
        </a:xfrm>
      </p:grpSpPr>
      <p:sp>
        <p:nvSpPr>
          <p:cNvPr id="418" name="Google Shape;418;p60"/>
          <p:cNvSpPr txBox="1"/>
          <p:nvPr/>
        </p:nvSpPr>
        <p:spPr>
          <a:xfrm>
            <a:off x="1060191" y="54695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Datos</a:t>
            </a:r>
            <a:endParaRPr b="0" i="1" sz="3500" u="none" cap="none" strike="noStrike">
              <a:solidFill>
                <a:srgbClr val="000000"/>
              </a:solidFill>
              <a:latin typeface="Anton"/>
              <a:ea typeface="Anton"/>
              <a:cs typeface="Anton"/>
              <a:sym typeface="Anton"/>
            </a:endParaRPr>
          </a:p>
        </p:txBody>
      </p:sp>
      <p:pic>
        <p:nvPicPr>
          <p:cNvPr id="419" name="Google Shape;419;p60"/>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20" name="Google Shape;420;p60"/>
          <p:cNvSpPr txBox="1"/>
          <p:nvPr/>
        </p:nvSpPr>
        <p:spPr>
          <a:xfrm>
            <a:off x="392550" y="2061725"/>
            <a:ext cx="5898900" cy="21345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100"/>
              <a:buFont typeface="Arial"/>
              <a:buNone/>
            </a:pPr>
            <a:r>
              <a:rPr b="0" i="0" lang="es-419" sz="1700" u="none" cap="none" strike="noStrike">
                <a:solidFill>
                  <a:srgbClr val="000000"/>
                </a:solidFill>
                <a:latin typeface="Helvetica Neue Light"/>
                <a:ea typeface="Helvetica Neue Light"/>
                <a:cs typeface="Helvetica Neue Light"/>
                <a:sym typeface="Helvetica Neue Light"/>
              </a:rPr>
              <a:t>Un dato es un conjunto discreto, de factores objetivos sobre un hecho real. Dentro de un contexto empresarial, el concepto de </a:t>
            </a:r>
            <a:r>
              <a:rPr b="1" i="0" lang="es-419" sz="1700" u="none" cap="none" strike="noStrike">
                <a:solidFill>
                  <a:srgbClr val="000000"/>
                </a:solidFill>
                <a:latin typeface="Helvetica Neue"/>
                <a:ea typeface="Helvetica Neue"/>
                <a:cs typeface="Helvetica Neue"/>
                <a:sym typeface="Helvetica Neue"/>
              </a:rPr>
              <a:t>dato</a:t>
            </a:r>
            <a:r>
              <a:rPr b="0" i="0" lang="es-419" sz="1700" u="none" cap="none" strike="noStrike">
                <a:solidFill>
                  <a:srgbClr val="000000"/>
                </a:solidFill>
                <a:latin typeface="Helvetica Neue Light"/>
                <a:ea typeface="Helvetica Neue Light"/>
                <a:cs typeface="Helvetica Neue Light"/>
                <a:sym typeface="Helvetica Neue Light"/>
              </a:rPr>
              <a:t> es </a:t>
            </a:r>
            <a:r>
              <a:rPr b="0" i="0" lang="es-419" sz="1700" u="none" cap="none" strike="noStrike">
                <a:solidFill>
                  <a:srgbClr val="000000"/>
                </a:solidFill>
                <a:highlight>
                  <a:srgbClr val="3CEFAB"/>
                </a:highlight>
                <a:latin typeface="Helvetica Neue Light"/>
                <a:ea typeface="Helvetica Neue Light"/>
                <a:cs typeface="Helvetica Neue Light"/>
                <a:sym typeface="Helvetica Neue Light"/>
              </a:rPr>
              <a:t>definido como un </a:t>
            </a:r>
            <a:r>
              <a:rPr b="1" i="0" lang="es-419" sz="1700" u="none" cap="none" strike="noStrike">
                <a:solidFill>
                  <a:srgbClr val="000000"/>
                </a:solidFill>
                <a:highlight>
                  <a:srgbClr val="3CEFAB"/>
                </a:highlight>
                <a:latin typeface="Helvetica Neue"/>
                <a:ea typeface="Helvetica Neue"/>
                <a:cs typeface="Helvetica Neue"/>
                <a:sym typeface="Helvetica Neue"/>
              </a:rPr>
              <a:t>registro de transacciones.</a:t>
            </a:r>
            <a:r>
              <a:rPr b="0" i="0" lang="es-419" sz="1700" u="none" cap="none" strike="noStrike">
                <a:solidFill>
                  <a:srgbClr val="000000"/>
                </a:solidFill>
                <a:highlight>
                  <a:srgbClr val="3CEFAB"/>
                </a:highlight>
                <a:latin typeface="Helvetica Neue Light"/>
                <a:ea typeface="Helvetica Neue Light"/>
                <a:cs typeface="Helvetica Neue Light"/>
                <a:sym typeface="Helvetica Neue Light"/>
              </a:rPr>
              <a:t> </a:t>
            </a:r>
            <a:r>
              <a:rPr b="0" i="0" lang="es-419" sz="1700" u="none" cap="none" strike="noStrike">
                <a:solidFill>
                  <a:srgbClr val="000000"/>
                </a:solidFill>
                <a:latin typeface="Helvetica Neue Light"/>
                <a:ea typeface="Helvetica Neue Light"/>
                <a:cs typeface="Helvetica Neue Light"/>
                <a:sym typeface="Helvetica Neue Light"/>
              </a:rPr>
              <a:t>Un dato no dice nada sobre el porqué de las cosas, y </a:t>
            </a:r>
            <a:r>
              <a:rPr b="1" i="0" lang="es-419" sz="1700" u="none" cap="none" strike="noStrike">
                <a:solidFill>
                  <a:srgbClr val="000000"/>
                </a:solidFill>
                <a:highlight>
                  <a:srgbClr val="3CEFAB"/>
                </a:highlight>
                <a:latin typeface="Helvetica Neue"/>
                <a:ea typeface="Helvetica Neue"/>
                <a:cs typeface="Helvetica Neue"/>
                <a:sym typeface="Helvetica Neue"/>
              </a:rPr>
              <a:t>por sí mismo tiene poca o ninguna relevancia o propósito</a:t>
            </a:r>
            <a:r>
              <a:rPr b="0" i="0" lang="es-419" sz="1700" u="none" cap="none" strike="noStrike">
                <a:solidFill>
                  <a:srgbClr val="000000"/>
                </a:solidFill>
                <a:highlight>
                  <a:srgbClr val="3CEFAB"/>
                </a:highlight>
                <a:latin typeface="Helvetica Neue Light"/>
                <a:ea typeface="Helvetica Neue Light"/>
                <a:cs typeface="Helvetica Neue Light"/>
                <a:sym typeface="Helvetica Neue Light"/>
              </a:rPr>
              <a:t>.</a:t>
            </a:r>
            <a:r>
              <a:rPr b="0" i="0" lang="es-419" sz="1700" u="none" cap="none" strike="noStrike">
                <a:solidFill>
                  <a:srgbClr val="000000"/>
                </a:solidFill>
                <a:latin typeface="Helvetica Neue Light"/>
                <a:ea typeface="Helvetica Neue Light"/>
                <a:cs typeface="Helvetica Neue Light"/>
                <a:sym typeface="Helvetica Neue Light"/>
              </a:rPr>
              <a:t> </a:t>
            </a:r>
            <a:endParaRPr b="0" i="0" sz="1700" u="none" cap="none" strike="noStrike">
              <a:solidFill>
                <a:srgbClr val="000000"/>
              </a:solidFill>
              <a:latin typeface="Helvetica Neue Light"/>
              <a:ea typeface="Helvetica Neue Light"/>
              <a:cs typeface="Helvetica Neue Light"/>
              <a:sym typeface="Helvetica Neue Light"/>
            </a:endParaRPr>
          </a:p>
        </p:txBody>
      </p:sp>
      <p:pic>
        <p:nvPicPr>
          <p:cNvPr id="421" name="Google Shape;421;p60"/>
          <p:cNvPicPr preferRelativeResize="0"/>
          <p:nvPr/>
        </p:nvPicPr>
        <p:blipFill rotWithShape="1">
          <a:blip r:embed="rId4">
            <a:alphaModFix/>
          </a:blip>
          <a:srcRect b="0" l="0" r="0" t="0"/>
          <a:stretch/>
        </p:blipFill>
        <p:spPr>
          <a:xfrm>
            <a:off x="6619150" y="2086850"/>
            <a:ext cx="1807050" cy="18070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5" name="Shape 425"/>
        <p:cNvGrpSpPr/>
        <p:nvPr/>
      </p:nvGrpSpPr>
      <p:grpSpPr>
        <a:xfrm>
          <a:off x="0" y="0"/>
          <a:ext cx="0" cy="0"/>
          <a:chOff x="0" y="0"/>
          <a:chExt cx="0" cy="0"/>
        </a:xfrm>
      </p:grpSpPr>
      <p:sp>
        <p:nvSpPr>
          <p:cNvPr id="426" name="Google Shape;426;p61"/>
          <p:cNvSpPr txBox="1"/>
          <p:nvPr/>
        </p:nvSpPr>
        <p:spPr>
          <a:xfrm>
            <a:off x="896491" y="60620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Información</a:t>
            </a:r>
            <a:endParaRPr b="0" i="1" sz="3500" u="none" cap="none" strike="noStrike">
              <a:solidFill>
                <a:srgbClr val="000000"/>
              </a:solidFill>
              <a:latin typeface="Anton"/>
              <a:ea typeface="Anton"/>
              <a:cs typeface="Anton"/>
              <a:sym typeface="Anton"/>
            </a:endParaRPr>
          </a:p>
        </p:txBody>
      </p:sp>
      <p:pic>
        <p:nvPicPr>
          <p:cNvPr id="427" name="Google Shape;427;p61"/>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28" name="Google Shape;428;p61"/>
          <p:cNvSpPr txBox="1"/>
          <p:nvPr/>
        </p:nvSpPr>
        <p:spPr>
          <a:xfrm>
            <a:off x="316350" y="2071650"/>
            <a:ext cx="5610000" cy="21345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1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A diferencia de los datos, </a:t>
            </a:r>
            <a:r>
              <a:rPr b="1" i="0" lang="es-419" sz="1800" u="none" cap="none" strike="noStrike">
                <a:solidFill>
                  <a:srgbClr val="000000"/>
                </a:solidFill>
                <a:highlight>
                  <a:srgbClr val="3CEFAB"/>
                </a:highlight>
                <a:latin typeface="Helvetica Neue"/>
                <a:ea typeface="Helvetica Neue"/>
                <a:cs typeface="Helvetica Neue"/>
                <a:sym typeface="Helvetica Neue"/>
              </a:rPr>
              <a:t>la información tiene significado, relevancia y propósito</a:t>
            </a:r>
            <a:r>
              <a:rPr b="0" i="0" lang="es-419" sz="1800" u="none" cap="none" strike="noStrike">
                <a:solidFill>
                  <a:srgbClr val="000000"/>
                </a:solidFill>
                <a:latin typeface="Helvetica Neue Light"/>
                <a:ea typeface="Helvetica Neue Light"/>
                <a:cs typeface="Helvetica Neue Light"/>
                <a:sym typeface="Helvetica Neue Light"/>
              </a:rPr>
              <a:t>. No sólo puede formar potencialmente a quien la recibe, sino que está organizada para algún propósito. </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Los datos se convierten en información cuando su creador les </a:t>
            </a:r>
            <a:r>
              <a:rPr b="1" i="0" lang="es-419" sz="1800" u="none" cap="none" strike="noStrike">
                <a:solidFill>
                  <a:srgbClr val="000000"/>
                </a:solidFill>
                <a:highlight>
                  <a:srgbClr val="3CEFAB"/>
                </a:highlight>
                <a:latin typeface="Helvetica Neue"/>
                <a:ea typeface="Helvetica Neue"/>
                <a:cs typeface="Helvetica Neue"/>
                <a:sym typeface="Helvetica Neue"/>
              </a:rPr>
              <a:t>añade significado</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 </a:t>
            </a:r>
            <a:r>
              <a:rPr b="0" i="0" lang="es-419" sz="1800" u="none" cap="none" strike="noStrike">
                <a:solidFill>
                  <a:srgbClr val="000000"/>
                </a:solidFill>
                <a:latin typeface="Helvetica Neue Light"/>
                <a:ea typeface="Helvetica Neue Light"/>
                <a:cs typeface="Helvetica Neue Light"/>
                <a:sym typeface="Helvetica Neue Light"/>
              </a:rPr>
              <a:t>Transformamos datos en información añadiendoles valor en diversos sentidos.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29" name="Google Shape;429;p61"/>
          <p:cNvPicPr preferRelativeResize="0"/>
          <p:nvPr/>
        </p:nvPicPr>
        <p:blipFill rotWithShape="1">
          <a:blip r:embed="rId4">
            <a:alphaModFix/>
          </a:blip>
          <a:srcRect b="0" l="0" r="0" t="0"/>
          <a:stretch/>
        </p:blipFill>
        <p:spPr>
          <a:xfrm>
            <a:off x="6413180" y="1997025"/>
            <a:ext cx="2025574" cy="20255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433" name="Shape 433"/>
        <p:cNvGrpSpPr/>
        <p:nvPr/>
      </p:nvGrpSpPr>
      <p:grpSpPr>
        <a:xfrm>
          <a:off x="0" y="0"/>
          <a:ext cx="0" cy="0"/>
          <a:chOff x="0" y="0"/>
          <a:chExt cx="0" cy="0"/>
        </a:xfrm>
      </p:grpSpPr>
      <p:sp>
        <p:nvSpPr>
          <p:cNvPr id="434" name="Google Shape;434;p62"/>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FRONTEND VS BACKEND</a:t>
            </a:r>
            <a:endParaRPr b="0" i="1" sz="3600" u="none" cap="none" strike="noStrike">
              <a:solidFill>
                <a:srgbClr val="000000"/>
              </a:solidFill>
              <a:latin typeface="Anton"/>
              <a:ea typeface="Anton"/>
              <a:cs typeface="Anton"/>
              <a:sym typeface="Anton"/>
            </a:endParaRPr>
          </a:p>
        </p:txBody>
      </p:sp>
      <p:pic>
        <p:nvPicPr>
          <p:cNvPr id="435" name="Google Shape;435;p62"/>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3"/>
          <p:cNvSpPr txBox="1"/>
          <p:nvPr>
            <p:ph idx="1" type="subTitle"/>
          </p:nvPr>
        </p:nvSpPr>
        <p:spPr>
          <a:xfrm>
            <a:off x="685800" y="3868760"/>
            <a:ext cx="56250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pic>
        <p:nvPicPr>
          <p:cNvPr id="441" name="Google Shape;441;p63"/>
          <p:cNvPicPr preferRelativeResize="0"/>
          <p:nvPr/>
        </p:nvPicPr>
        <p:blipFill rotWithShape="1">
          <a:blip r:embed="rId3">
            <a:alphaModFix/>
          </a:blip>
          <a:srcRect b="0" l="0" r="0" t="11394"/>
          <a:stretch/>
        </p:blipFill>
        <p:spPr>
          <a:xfrm>
            <a:off x="868675" y="0"/>
            <a:ext cx="7740298" cy="5143500"/>
          </a:xfrm>
          <a:prstGeom prst="rect">
            <a:avLst/>
          </a:prstGeom>
          <a:noFill/>
          <a:ln>
            <a:noFill/>
          </a:ln>
        </p:spPr>
      </p:pic>
      <p:pic>
        <p:nvPicPr>
          <p:cNvPr id="442" name="Google Shape;442;p63"/>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pic>
        <p:nvPicPr>
          <p:cNvPr id="447" name="Google Shape;447;p64"/>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48" name="Google Shape;448;p64"/>
          <p:cNvSpPr txBox="1"/>
          <p:nvPr/>
        </p:nvSpPr>
        <p:spPr>
          <a:xfrm>
            <a:off x="2801496" y="392850"/>
            <a:ext cx="41799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FrontEnd vs BackEnd</a:t>
            </a:r>
            <a:endParaRPr b="0" i="1" sz="3500" u="none" cap="none" strike="noStrike">
              <a:solidFill>
                <a:srgbClr val="000000"/>
              </a:solidFill>
              <a:latin typeface="Anton"/>
              <a:ea typeface="Anton"/>
              <a:cs typeface="Anton"/>
              <a:sym typeface="Anton"/>
            </a:endParaRPr>
          </a:p>
        </p:txBody>
      </p:sp>
      <p:sp>
        <p:nvSpPr>
          <p:cNvPr id="449" name="Google Shape;449;p64"/>
          <p:cNvSpPr txBox="1"/>
          <p:nvPr/>
        </p:nvSpPr>
        <p:spPr>
          <a:xfrm>
            <a:off x="201700" y="3820350"/>
            <a:ext cx="8759700" cy="727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1000"/>
              </a:spcAft>
              <a:buClr>
                <a:srgbClr val="000000"/>
              </a:buClr>
              <a:buSzPts val="1800"/>
              <a:buFont typeface="Arial"/>
              <a:buNone/>
            </a:pP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En Python, nosotros vamos a dedicarnos más que nada a la programación BackEnd.</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pic>
        <p:nvPicPr>
          <p:cNvPr id="450" name="Google Shape;450;p64"/>
          <p:cNvPicPr preferRelativeResize="0"/>
          <p:nvPr/>
        </p:nvPicPr>
        <p:blipFill rotWithShape="1">
          <a:blip r:embed="rId4">
            <a:alphaModFix/>
          </a:blip>
          <a:srcRect b="0" l="0" r="0" t="0"/>
          <a:stretch/>
        </p:blipFill>
        <p:spPr>
          <a:xfrm>
            <a:off x="1988900" y="1413225"/>
            <a:ext cx="1041201" cy="1041201"/>
          </a:xfrm>
          <a:prstGeom prst="rect">
            <a:avLst/>
          </a:prstGeom>
          <a:noFill/>
          <a:ln>
            <a:noFill/>
          </a:ln>
        </p:spPr>
      </p:pic>
      <p:pic>
        <p:nvPicPr>
          <p:cNvPr id="451" name="Google Shape;451;p64"/>
          <p:cNvPicPr preferRelativeResize="0"/>
          <p:nvPr/>
        </p:nvPicPr>
        <p:blipFill rotWithShape="1">
          <a:blip r:embed="rId5">
            <a:alphaModFix/>
          </a:blip>
          <a:srcRect b="16014" l="0" r="0" t="13675"/>
          <a:stretch/>
        </p:blipFill>
        <p:spPr>
          <a:xfrm>
            <a:off x="6200325" y="1494619"/>
            <a:ext cx="1186525" cy="834184"/>
          </a:xfrm>
          <a:prstGeom prst="rect">
            <a:avLst/>
          </a:prstGeom>
          <a:noFill/>
          <a:ln>
            <a:noFill/>
          </a:ln>
        </p:spPr>
      </p:pic>
      <p:sp>
        <p:nvSpPr>
          <p:cNvPr id="452" name="Google Shape;452;p64"/>
          <p:cNvSpPr txBox="1"/>
          <p:nvPr/>
        </p:nvSpPr>
        <p:spPr>
          <a:xfrm>
            <a:off x="290075" y="2490900"/>
            <a:ext cx="42549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1000"/>
              </a:spcAft>
              <a:buClr>
                <a:srgbClr val="000000"/>
              </a:buClr>
              <a:buSzPts val="1800"/>
              <a:buFont typeface="Arial"/>
              <a:buNone/>
            </a:pPr>
            <a:r>
              <a:rPr b="1" i="0" lang="es-419" sz="1800" u="none" cap="none" strike="noStrike">
                <a:solidFill>
                  <a:schemeClr val="dk1"/>
                </a:solidFill>
                <a:latin typeface="Helvetica Neue"/>
                <a:ea typeface="Helvetica Neue"/>
                <a:cs typeface="Helvetica Neue"/>
                <a:sym typeface="Helvetica Neue"/>
              </a:rPr>
              <a:t>FrontEnd</a:t>
            </a:r>
            <a:r>
              <a:rPr b="0" i="0" lang="es-419" sz="1800" u="none" cap="none" strike="noStrike">
                <a:solidFill>
                  <a:schemeClr val="dk1"/>
                </a:solidFill>
                <a:latin typeface="Helvetica Neue Light"/>
                <a:ea typeface="Helvetica Neue Light"/>
                <a:cs typeface="Helvetica Neue Light"/>
                <a:sym typeface="Helvetica Neue Light"/>
              </a:rPr>
              <a:t> es la parte de un sitio web que interactúa con los usuarios, se le dice lado del cliente.</a:t>
            </a:r>
            <a:endParaRPr b="0" i="0" sz="1400" u="none" cap="none" strike="noStrike">
              <a:solidFill>
                <a:srgbClr val="000000"/>
              </a:solidFill>
              <a:latin typeface="Arial"/>
              <a:ea typeface="Arial"/>
              <a:cs typeface="Arial"/>
              <a:sym typeface="Arial"/>
            </a:endParaRPr>
          </a:p>
        </p:txBody>
      </p:sp>
      <p:sp>
        <p:nvSpPr>
          <p:cNvPr id="453" name="Google Shape;453;p64"/>
          <p:cNvSpPr txBox="1"/>
          <p:nvPr/>
        </p:nvSpPr>
        <p:spPr>
          <a:xfrm>
            <a:off x="4860150" y="2499025"/>
            <a:ext cx="3938100" cy="12315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1000"/>
              </a:spcAft>
              <a:buClr>
                <a:srgbClr val="000000"/>
              </a:buClr>
              <a:buSzPts val="1700"/>
              <a:buFont typeface="Arial"/>
              <a:buNone/>
            </a:pPr>
            <a:r>
              <a:rPr b="1" i="0" lang="es-419" sz="1700" u="none" cap="none" strike="noStrike">
                <a:solidFill>
                  <a:schemeClr val="dk1"/>
                </a:solidFill>
                <a:latin typeface="Helvetica Neue"/>
                <a:ea typeface="Helvetica Neue"/>
                <a:cs typeface="Helvetica Neue"/>
                <a:sym typeface="Helvetica Neue"/>
              </a:rPr>
              <a:t>BackEnd</a:t>
            </a:r>
            <a:r>
              <a:rPr b="0" i="0" lang="es-419" sz="1700" u="none" cap="none" strike="noStrike">
                <a:solidFill>
                  <a:schemeClr val="dk1"/>
                </a:solidFill>
                <a:latin typeface="Helvetica Neue Light"/>
                <a:ea typeface="Helvetica Neue Light"/>
                <a:cs typeface="Helvetica Neue Light"/>
                <a:sym typeface="Helvetica Neue Light"/>
              </a:rPr>
              <a:t> es la parte que conecta con la base de datos y el servidor que usa el sitio web, se le dice lado del servidor.</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pic>
        <p:nvPicPr>
          <p:cNvPr id="458" name="Google Shape;458;p6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59" name="Google Shape;459;p65"/>
          <p:cNvSpPr txBox="1"/>
          <p:nvPr/>
        </p:nvSpPr>
        <p:spPr>
          <a:xfrm>
            <a:off x="1483027" y="392850"/>
            <a:ext cx="61842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Funciones de FrontEnd y BackEnd</a:t>
            </a:r>
            <a:endParaRPr b="0" i="1" sz="3500" u="none" cap="none" strike="noStrike">
              <a:solidFill>
                <a:srgbClr val="000000"/>
              </a:solidFill>
              <a:latin typeface="Anton"/>
              <a:ea typeface="Anton"/>
              <a:cs typeface="Anton"/>
              <a:sym typeface="Anton"/>
            </a:endParaRPr>
          </a:p>
        </p:txBody>
      </p:sp>
      <p:pic>
        <p:nvPicPr>
          <p:cNvPr id="460" name="Google Shape;460;p65"/>
          <p:cNvPicPr preferRelativeResize="0"/>
          <p:nvPr/>
        </p:nvPicPr>
        <p:blipFill rotWithShape="1">
          <a:blip r:embed="rId4">
            <a:alphaModFix/>
          </a:blip>
          <a:srcRect b="0" l="0" r="0" t="0"/>
          <a:stretch/>
        </p:blipFill>
        <p:spPr>
          <a:xfrm>
            <a:off x="1988900" y="1565625"/>
            <a:ext cx="1041201" cy="1041201"/>
          </a:xfrm>
          <a:prstGeom prst="rect">
            <a:avLst/>
          </a:prstGeom>
          <a:noFill/>
          <a:ln>
            <a:noFill/>
          </a:ln>
        </p:spPr>
      </p:pic>
      <p:pic>
        <p:nvPicPr>
          <p:cNvPr id="461" name="Google Shape;461;p65"/>
          <p:cNvPicPr preferRelativeResize="0"/>
          <p:nvPr/>
        </p:nvPicPr>
        <p:blipFill rotWithShape="1">
          <a:blip r:embed="rId5">
            <a:alphaModFix/>
          </a:blip>
          <a:srcRect b="16014" l="0" r="0" t="13675"/>
          <a:stretch/>
        </p:blipFill>
        <p:spPr>
          <a:xfrm>
            <a:off x="6200325" y="1647019"/>
            <a:ext cx="1186525" cy="834184"/>
          </a:xfrm>
          <a:prstGeom prst="rect">
            <a:avLst/>
          </a:prstGeom>
          <a:noFill/>
          <a:ln>
            <a:noFill/>
          </a:ln>
        </p:spPr>
      </p:pic>
      <p:sp>
        <p:nvSpPr>
          <p:cNvPr id="462" name="Google Shape;462;p65"/>
          <p:cNvSpPr txBox="1"/>
          <p:nvPr/>
        </p:nvSpPr>
        <p:spPr>
          <a:xfrm>
            <a:off x="290075" y="2643300"/>
            <a:ext cx="42549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Maquetación, lógica visible de un sitio web. Es lo que puede ver un cliente, y con lo que interactúa.</a:t>
            </a:r>
            <a:endParaRPr b="0" i="0" sz="1200" u="none" cap="none" strike="noStrike">
              <a:solidFill>
                <a:srgbClr val="000000"/>
              </a:solidFill>
              <a:latin typeface="Arial"/>
              <a:ea typeface="Arial"/>
              <a:cs typeface="Arial"/>
              <a:sym typeface="Arial"/>
            </a:endParaRPr>
          </a:p>
        </p:txBody>
      </p:sp>
      <p:sp>
        <p:nvSpPr>
          <p:cNvPr id="463" name="Google Shape;463;p65"/>
          <p:cNvSpPr txBox="1"/>
          <p:nvPr/>
        </p:nvSpPr>
        <p:spPr>
          <a:xfrm>
            <a:off x="4668050" y="2651425"/>
            <a:ext cx="4130100" cy="16239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700"/>
              <a:buFont typeface="Arial"/>
              <a:buNone/>
            </a:pPr>
            <a:r>
              <a:rPr b="0" i="0" lang="es-419" sz="1700" u="none" cap="none" strike="noStrike">
                <a:solidFill>
                  <a:schemeClr val="dk1"/>
                </a:solidFill>
                <a:latin typeface="Helvetica Neue Light"/>
                <a:ea typeface="Helvetica Neue Light"/>
                <a:cs typeface="Helvetica Neue Light"/>
                <a:sym typeface="Helvetica Neue Light"/>
              </a:rPr>
              <a:t>Desarrollo de APIs del lado de los servidores y bases de datos. Se conecta la base de datos con la interfaz de la web/app.</a:t>
            </a:r>
            <a:endParaRPr b="0" i="0" sz="10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30"/>
          <p:cNvPicPr preferRelativeResize="0"/>
          <p:nvPr/>
        </p:nvPicPr>
        <p:blipFill rotWithShape="1">
          <a:blip r:embed="rId3">
            <a:alphaModFix/>
          </a:blip>
          <a:srcRect b="0" l="-2260" r="2260" t="8717"/>
          <a:stretch/>
        </p:blipFill>
        <p:spPr>
          <a:xfrm>
            <a:off x="0" y="0"/>
            <a:ext cx="3870152" cy="2874050"/>
          </a:xfrm>
          <a:prstGeom prst="rect">
            <a:avLst/>
          </a:prstGeom>
          <a:noFill/>
          <a:ln>
            <a:noFill/>
          </a:ln>
        </p:spPr>
      </p:pic>
      <p:pic>
        <p:nvPicPr>
          <p:cNvPr id="158" name="Google Shape;158;p30"/>
          <p:cNvPicPr preferRelativeResize="0"/>
          <p:nvPr/>
        </p:nvPicPr>
        <p:blipFill rotWithShape="1">
          <a:blip r:embed="rId4">
            <a:alphaModFix/>
          </a:blip>
          <a:srcRect b="0" l="0" r="0" t="8717"/>
          <a:stretch/>
        </p:blipFill>
        <p:spPr>
          <a:xfrm>
            <a:off x="4881799" y="0"/>
            <a:ext cx="4262200" cy="2874050"/>
          </a:xfrm>
          <a:prstGeom prst="rect">
            <a:avLst/>
          </a:prstGeom>
          <a:noFill/>
          <a:ln>
            <a:noFill/>
          </a:ln>
        </p:spPr>
      </p:pic>
      <p:pic>
        <p:nvPicPr>
          <p:cNvPr id="159" name="Google Shape;159;p30"/>
          <p:cNvPicPr preferRelativeResize="0"/>
          <p:nvPr/>
        </p:nvPicPr>
        <p:blipFill>
          <a:blip r:embed="rId5">
            <a:alphaModFix/>
          </a:blip>
          <a:stretch>
            <a:fillRect/>
          </a:stretch>
        </p:blipFill>
        <p:spPr>
          <a:xfrm>
            <a:off x="7078375" y="2571750"/>
            <a:ext cx="1577950" cy="2509151"/>
          </a:xfrm>
          <a:prstGeom prst="rect">
            <a:avLst/>
          </a:prstGeom>
          <a:noFill/>
          <a:ln>
            <a:noFill/>
          </a:ln>
        </p:spPr>
      </p:pic>
      <p:sp>
        <p:nvSpPr>
          <p:cNvPr id="160" name="Google Shape;160;p30"/>
          <p:cNvSpPr txBox="1"/>
          <p:nvPr/>
        </p:nvSpPr>
        <p:spPr>
          <a:xfrm rot="162">
            <a:off x="290827" y="322463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ROADMAP</a:t>
            </a:r>
            <a:endParaRPr b="0" i="1" sz="3600" u="none" cap="none" strike="noStrike">
              <a:solidFill>
                <a:srgbClr val="121212"/>
              </a:solidFill>
              <a:latin typeface="Anton"/>
              <a:ea typeface="Anton"/>
              <a:cs typeface="Anton"/>
              <a:sym typeface="Anton"/>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id="468" name="Google Shape;468;p6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69" name="Google Shape;469;p66"/>
          <p:cNvSpPr txBox="1"/>
          <p:nvPr/>
        </p:nvSpPr>
        <p:spPr>
          <a:xfrm>
            <a:off x="385650" y="1494850"/>
            <a:ext cx="4226100" cy="24441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0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Creación, integración y mantenimiento de bases  de datos</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Comunicación del server, aplicación y base de datos</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Creación, mantenimiento, testeo y debugging del backend</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100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Creación de DB backups</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470" name="Google Shape;470;p66"/>
          <p:cNvSpPr txBox="1"/>
          <p:nvPr/>
        </p:nvSpPr>
        <p:spPr>
          <a:xfrm>
            <a:off x="1223852" y="381000"/>
            <a:ext cx="678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Algunas tareas involucradas en el backend</a:t>
            </a:r>
            <a:endParaRPr b="0" i="1" sz="3500" u="none" cap="none" strike="noStrike">
              <a:solidFill>
                <a:srgbClr val="000000"/>
              </a:solidFill>
              <a:latin typeface="Anton"/>
              <a:ea typeface="Anton"/>
              <a:cs typeface="Anton"/>
              <a:sym typeface="Anton"/>
            </a:endParaRPr>
          </a:p>
        </p:txBody>
      </p:sp>
      <p:sp>
        <p:nvSpPr>
          <p:cNvPr id="471" name="Google Shape;471;p66"/>
          <p:cNvSpPr txBox="1"/>
          <p:nvPr/>
        </p:nvSpPr>
        <p:spPr>
          <a:xfrm>
            <a:off x="4572000" y="1625050"/>
            <a:ext cx="4168500" cy="20832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Conversión y devolución de datos</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Mantenimiento del sistema y deploy</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Integración con API’s</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Seguridad</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00000"/>
              </a:lnSpc>
              <a:spcBef>
                <a:spcPts val="1000"/>
              </a:spcBef>
              <a:spcAft>
                <a:spcPts val="1000"/>
              </a:spcAft>
              <a:buClr>
                <a:srgbClr val="29DB80"/>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Reportes</a:t>
            </a:r>
            <a:endParaRPr b="0" i="0" sz="1400" u="none" cap="none" strike="noStrike">
              <a:solidFill>
                <a:srgbClr val="000000"/>
              </a:solidFill>
              <a:latin typeface="Arial"/>
              <a:ea typeface="Arial"/>
              <a:cs typeface="Arial"/>
              <a:sym typeface="Arial"/>
            </a:endParaRPr>
          </a:p>
        </p:txBody>
      </p:sp>
      <p:pic>
        <p:nvPicPr>
          <p:cNvPr id="472" name="Google Shape;472;p66"/>
          <p:cNvPicPr preferRelativeResize="0"/>
          <p:nvPr/>
        </p:nvPicPr>
        <p:blipFill rotWithShape="1">
          <a:blip r:embed="rId4">
            <a:alphaModFix/>
          </a:blip>
          <a:srcRect b="16014" l="0" r="0" t="13675"/>
          <a:stretch/>
        </p:blipFill>
        <p:spPr>
          <a:xfrm>
            <a:off x="3847075" y="3808749"/>
            <a:ext cx="1624622" cy="11421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pic>
        <p:nvPicPr>
          <p:cNvPr id="477" name="Google Shape;477;p6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78" name="Google Shape;478;p67"/>
          <p:cNvSpPr txBox="1"/>
          <p:nvPr/>
        </p:nvSpPr>
        <p:spPr>
          <a:xfrm>
            <a:off x="538050" y="1522525"/>
            <a:ext cx="8067900" cy="27213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Nunca pierdas la ilusión</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Encontrá tu ritmo</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1" i="0" lang="es-419" sz="1800" u="none" cap="none" strike="noStrike">
                <a:solidFill>
                  <a:srgbClr val="000000"/>
                </a:solidFill>
                <a:latin typeface="Helvetica Neue"/>
                <a:ea typeface="Helvetica Neue"/>
                <a:cs typeface="Helvetica Neue"/>
                <a:sym typeface="Helvetica Neue"/>
              </a:rPr>
              <a:t>Tratá de entender la lógica</a:t>
            </a:r>
            <a:r>
              <a:rPr b="0" i="0" lang="es-419" sz="1800" u="none" cap="none" strike="noStrike">
                <a:solidFill>
                  <a:srgbClr val="000000"/>
                </a:solidFill>
                <a:latin typeface="Helvetica Neue Light"/>
                <a:ea typeface="Helvetica Neue Light"/>
                <a:cs typeface="Helvetica Neue Light"/>
                <a:sym typeface="Helvetica Neue Light"/>
              </a:rPr>
              <a:t>, no memorices código</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Desconectar es importante</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Pedí ayuda y ayuda a los que necesiten</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No olvides lo que lograste hasta ahora</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No pienses mucho en un futuro a largo plazo, enfócate en el día a día</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29DB80"/>
              </a:buClr>
              <a:buSzPts val="1800"/>
              <a:buFont typeface="Helvetica Neue"/>
              <a:buChar char="●"/>
            </a:pPr>
            <a:r>
              <a:rPr b="1" lang="es-419" sz="1800">
                <a:latin typeface="Helvetica Neue"/>
                <a:ea typeface="Helvetica Neue"/>
                <a:cs typeface="Helvetica Neue"/>
                <a:sym typeface="Helvetica Neue"/>
              </a:rPr>
              <a:t>Volvé a l</a:t>
            </a:r>
            <a:r>
              <a:rPr b="1" i="0" lang="es-419" sz="1800" u="none" cap="none" strike="noStrike">
                <a:solidFill>
                  <a:srgbClr val="000000"/>
                </a:solidFill>
                <a:latin typeface="Helvetica Neue"/>
                <a:ea typeface="Helvetica Neue"/>
                <a:cs typeface="Helvetica Neue"/>
                <a:sym typeface="Helvetica Neue"/>
              </a:rPr>
              <a:t>os fundamentos las veces necesarias</a:t>
            </a:r>
            <a:endParaRPr b="1" i="0" sz="1800" u="none" cap="none" strike="noStrike">
              <a:solidFill>
                <a:srgbClr val="000000"/>
              </a:solidFill>
              <a:latin typeface="Helvetica Neue"/>
              <a:ea typeface="Helvetica Neue"/>
              <a:cs typeface="Helvetica Neue"/>
              <a:sym typeface="Helvetica Neue"/>
            </a:endParaRPr>
          </a:p>
        </p:txBody>
      </p:sp>
      <p:sp>
        <p:nvSpPr>
          <p:cNvPr id="479" name="Google Shape;479;p67"/>
          <p:cNvSpPr txBox="1"/>
          <p:nvPr/>
        </p:nvSpPr>
        <p:spPr>
          <a:xfrm>
            <a:off x="1973850" y="294850"/>
            <a:ext cx="63558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500">
                <a:latin typeface="Anton"/>
                <a:ea typeface="Anton"/>
                <a:cs typeface="Anton"/>
                <a:sym typeface="Anton"/>
              </a:rPr>
              <a:t>Recomendaciones </a:t>
            </a:r>
            <a:r>
              <a:rPr b="0" i="1" lang="es-419" sz="3500" u="none" cap="none" strike="noStrike">
                <a:solidFill>
                  <a:srgbClr val="000000"/>
                </a:solidFill>
                <a:latin typeface="Anton"/>
                <a:ea typeface="Anton"/>
                <a:cs typeface="Anton"/>
                <a:sym typeface="Anton"/>
              </a:rPr>
              <a:t>para motivarte</a:t>
            </a:r>
            <a:endParaRPr b="0" i="1" sz="3500" u="none" cap="none" strike="noStrike">
              <a:solidFill>
                <a:srgbClr val="000000"/>
              </a:solidFill>
              <a:latin typeface="Anton"/>
              <a:ea typeface="Anton"/>
              <a:cs typeface="Anton"/>
              <a:sym typeface="Anton"/>
            </a:endParaRPr>
          </a:p>
        </p:txBody>
      </p:sp>
      <p:pic>
        <p:nvPicPr>
          <p:cNvPr id="480" name="Google Shape;480;p67"/>
          <p:cNvPicPr preferRelativeResize="0"/>
          <p:nvPr/>
        </p:nvPicPr>
        <p:blipFill rotWithShape="1">
          <a:blip r:embed="rId4">
            <a:alphaModFix/>
          </a:blip>
          <a:srcRect b="0" l="0" r="0" t="0"/>
          <a:stretch/>
        </p:blipFill>
        <p:spPr>
          <a:xfrm>
            <a:off x="538050" y="213200"/>
            <a:ext cx="921325" cy="9213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484" name="Shape 484"/>
        <p:cNvGrpSpPr/>
        <p:nvPr/>
      </p:nvGrpSpPr>
      <p:grpSpPr>
        <a:xfrm>
          <a:off x="0" y="0"/>
          <a:ext cx="0" cy="0"/>
          <a:chOff x="0" y="0"/>
          <a:chExt cx="0" cy="0"/>
        </a:xfrm>
      </p:grpSpPr>
      <p:sp>
        <p:nvSpPr>
          <p:cNvPr id="485" name="Google Shape;485;p68"/>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PYTHON</a:t>
            </a:r>
            <a:endParaRPr b="0" i="1" sz="3600" u="none" cap="none" strike="noStrike">
              <a:solidFill>
                <a:srgbClr val="000000"/>
              </a:solidFill>
              <a:latin typeface="Anton"/>
              <a:ea typeface="Anton"/>
              <a:cs typeface="Anton"/>
              <a:sym typeface="Anton"/>
            </a:endParaRPr>
          </a:p>
        </p:txBody>
      </p:sp>
      <p:pic>
        <p:nvPicPr>
          <p:cNvPr id="486" name="Google Shape;486;p68"/>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pic>
        <p:nvPicPr>
          <p:cNvPr id="491" name="Google Shape;491;p69"/>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492" name="Google Shape;492;p69"/>
          <p:cNvSpPr txBox="1"/>
          <p:nvPr/>
        </p:nvSpPr>
        <p:spPr>
          <a:xfrm>
            <a:off x="1963298" y="316650"/>
            <a:ext cx="5447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419" sz="3500" u="none" cap="none" strike="noStrike">
                <a:solidFill>
                  <a:srgbClr val="121212"/>
                </a:solidFill>
                <a:latin typeface="Anton"/>
                <a:ea typeface="Anton"/>
                <a:cs typeface="Anton"/>
                <a:sym typeface="Anton"/>
              </a:rPr>
              <a:t>¿Qué es?</a:t>
            </a:r>
            <a:endParaRPr b="0" i="1" sz="3400" u="none" cap="none" strike="noStrike">
              <a:solidFill>
                <a:srgbClr val="000000"/>
              </a:solidFill>
              <a:latin typeface="Anton"/>
              <a:ea typeface="Anton"/>
              <a:cs typeface="Anton"/>
              <a:sym typeface="Anton"/>
            </a:endParaRPr>
          </a:p>
        </p:txBody>
      </p:sp>
      <p:sp>
        <p:nvSpPr>
          <p:cNvPr id="493" name="Google Shape;493;p69"/>
          <p:cNvSpPr txBox="1"/>
          <p:nvPr/>
        </p:nvSpPr>
        <p:spPr>
          <a:xfrm>
            <a:off x="670425" y="2093750"/>
            <a:ext cx="5910000" cy="24723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Es un </a:t>
            </a:r>
            <a:r>
              <a:rPr b="1" i="0" lang="es-419" sz="1800" u="none" cap="none" strike="noStrike">
                <a:solidFill>
                  <a:schemeClr val="dk1"/>
                </a:solidFill>
                <a:highlight>
                  <a:srgbClr val="3CEFAB"/>
                </a:highlight>
                <a:latin typeface="Helvetica Neue"/>
                <a:ea typeface="Helvetica Neue"/>
                <a:cs typeface="Helvetica Neue"/>
                <a:sym typeface="Helvetica Neue"/>
              </a:rPr>
              <a:t>lenguaje de programación de código abierto, orientado a objetos, simple y fácil de entender.</a:t>
            </a:r>
            <a:endParaRPr b="1" i="0" sz="1800" u="none" cap="none" strike="noStrike">
              <a:solidFill>
                <a:schemeClr val="dk1"/>
              </a:solidFill>
              <a:highlight>
                <a:srgbClr val="3CEFAB"/>
              </a:highlight>
              <a:latin typeface="Helvetica Neue"/>
              <a:ea typeface="Helvetica Neue"/>
              <a:cs typeface="Helvetica Neue"/>
              <a:sym typeface="Helvetica Neue"/>
            </a:endParaRPr>
          </a:p>
          <a:p>
            <a:pPr indent="0" lvl="0" marL="0" marR="0" rtl="0" algn="l">
              <a:lnSpc>
                <a:spcPct val="150000"/>
              </a:lnSpc>
              <a:spcBef>
                <a:spcPts val="1000"/>
              </a:spcBef>
              <a:spcAft>
                <a:spcPts val="0"/>
              </a:spcAft>
              <a:buClr>
                <a:schemeClr val="dk1"/>
              </a:buClr>
              <a:buSzPts val="11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Tiene una sintaxis sencilla que cuenta con una vasta biblioteca de herramientas, que hacen de Python un lenguaje de programación único.</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l">
              <a:lnSpc>
                <a:spcPct val="150000"/>
              </a:lnSpc>
              <a:spcBef>
                <a:spcPts val="1000"/>
              </a:spcBef>
              <a:spcAft>
                <a:spcPts val="0"/>
              </a:spcAft>
              <a:buClr>
                <a:schemeClr val="dk1"/>
              </a:buClr>
              <a:buSzPts val="11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Es un lenguaje</a:t>
            </a:r>
            <a:r>
              <a:rPr b="1" i="0" lang="es-419" sz="1800" u="none" cap="none" strike="noStrike">
                <a:solidFill>
                  <a:schemeClr val="dk1"/>
                </a:solidFill>
                <a:latin typeface="Helvetica Neue"/>
                <a:ea typeface="Helvetica Neue"/>
                <a:cs typeface="Helvetica Neue"/>
                <a:sym typeface="Helvetica Neue"/>
              </a:rPr>
              <a:t> i</a:t>
            </a:r>
            <a:r>
              <a:rPr b="1" i="0" lang="es-419" sz="1800" u="none" cap="none" strike="noStrike">
                <a:solidFill>
                  <a:schemeClr val="dk1"/>
                </a:solidFill>
                <a:highlight>
                  <a:srgbClr val="3CEFAB"/>
                </a:highlight>
                <a:latin typeface="Helvetica Neue"/>
                <a:ea typeface="Helvetica Neue"/>
                <a:cs typeface="Helvetica Neue"/>
                <a:sym typeface="Helvetica Neue"/>
              </a:rPr>
              <a:t>nterpretado con tipado dinámico, multiparadigma y multiplataforma.</a:t>
            </a:r>
            <a:endParaRPr b="1" i="0" sz="1800" u="none" cap="none" strike="noStrike">
              <a:solidFill>
                <a:schemeClr val="dk1"/>
              </a:solidFill>
              <a:highlight>
                <a:srgbClr val="3CEFAB"/>
              </a:highlight>
              <a:latin typeface="Helvetica Neue"/>
              <a:ea typeface="Helvetica Neue"/>
              <a:cs typeface="Helvetica Neue"/>
              <a:sym typeface="Helvetica Neue"/>
            </a:endParaRPr>
          </a:p>
          <a:p>
            <a:pPr indent="0" lvl="0" marL="0" marR="0" rtl="0" algn="l">
              <a:lnSpc>
                <a:spcPct val="150000"/>
              </a:lnSpc>
              <a:spcBef>
                <a:spcPts val="1000"/>
              </a:spcBef>
              <a:spcAft>
                <a:spcPts val="100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94" name="Google Shape;494;p69"/>
          <p:cNvPicPr preferRelativeResize="0"/>
          <p:nvPr/>
        </p:nvPicPr>
        <p:blipFill rotWithShape="1">
          <a:blip r:embed="rId4">
            <a:alphaModFix/>
          </a:blip>
          <a:srcRect b="17135" l="15595" r="17009" t="17831"/>
          <a:stretch/>
        </p:blipFill>
        <p:spPr>
          <a:xfrm>
            <a:off x="6536725" y="1842250"/>
            <a:ext cx="2020725" cy="19498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pic>
        <p:nvPicPr>
          <p:cNvPr id="499" name="Google Shape;499;p70"/>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500" name="Google Shape;500;p70"/>
          <p:cNvSpPr txBox="1"/>
          <p:nvPr/>
        </p:nvSpPr>
        <p:spPr>
          <a:xfrm>
            <a:off x="1125091" y="46905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500" u="none" cap="none" strike="noStrike">
                <a:solidFill>
                  <a:srgbClr val="000000"/>
                </a:solidFill>
                <a:latin typeface="Anton"/>
                <a:ea typeface="Anton"/>
                <a:cs typeface="Anton"/>
                <a:sym typeface="Anton"/>
              </a:rPr>
              <a:t>¿Para qué se usa Python?</a:t>
            </a:r>
            <a:endParaRPr b="0" i="1" sz="3500" u="none" cap="none" strike="noStrike">
              <a:solidFill>
                <a:srgbClr val="000000"/>
              </a:solidFill>
              <a:latin typeface="Anton"/>
              <a:ea typeface="Anton"/>
              <a:cs typeface="Anton"/>
              <a:sym typeface="Anton"/>
            </a:endParaRPr>
          </a:p>
        </p:txBody>
      </p:sp>
      <p:sp>
        <p:nvSpPr>
          <p:cNvPr id="501" name="Google Shape;501;p70"/>
          <p:cNvSpPr txBox="1"/>
          <p:nvPr/>
        </p:nvSpPr>
        <p:spPr>
          <a:xfrm>
            <a:off x="820300" y="3770700"/>
            <a:ext cx="7919100" cy="602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Nosotros nos centraremos en la parte web del desarrollo en este curso</a:t>
            </a:r>
            <a:r>
              <a:rPr b="0" i="0" lang="es-419"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502" name="Google Shape;502;p70"/>
          <p:cNvPicPr preferRelativeResize="0"/>
          <p:nvPr/>
        </p:nvPicPr>
        <p:blipFill rotWithShape="1">
          <a:blip r:embed="rId4">
            <a:alphaModFix/>
          </a:blip>
          <a:srcRect b="17135" l="15595" r="17009" t="17831"/>
          <a:stretch/>
        </p:blipFill>
        <p:spPr>
          <a:xfrm>
            <a:off x="5698525" y="1537450"/>
            <a:ext cx="2020725" cy="1949825"/>
          </a:xfrm>
          <a:prstGeom prst="rect">
            <a:avLst/>
          </a:prstGeom>
          <a:noFill/>
          <a:ln>
            <a:noFill/>
          </a:ln>
        </p:spPr>
      </p:pic>
      <p:sp>
        <p:nvSpPr>
          <p:cNvPr id="503" name="Google Shape;503;p70"/>
          <p:cNvSpPr txBox="1"/>
          <p:nvPr/>
        </p:nvSpPr>
        <p:spPr>
          <a:xfrm>
            <a:off x="1518875" y="1552425"/>
            <a:ext cx="4062900" cy="21240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Inteligencia Artificial</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Big Data</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Data Science</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Frameworks de Pruebas</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Desarrollo Web</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pic>
        <p:nvPicPr>
          <p:cNvPr id="508" name="Google Shape;508;p7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09" name="Google Shape;509;p71"/>
          <p:cNvSpPr txBox="1"/>
          <p:nvPr/>
        </p:nvSpPr>
        <p:spPr>
          <a:xfrm>
            <a:off x="1259800" y="2030175"/>
            <a:ext cx="2756400" cy="25365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Fácil de aprender</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Fácil de usar</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Orientado a objetos</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Software libre</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Portable</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Multiplataforma</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100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Poderoso</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510" name="Google Shape;510;p71"/>
          <p:cNvSpPr txBox="1"/>
          <p:nvPr/>
        </p:nvSpPr>
        <p:spPr>
          <a:xfrm>
            <a:off x="4984450" y="2125950"/>
            <a:ext cx="4272000" cy="14802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Problemas con hosting</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Lentitud en multithread</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00000"/>
              </a:lnSpc>
              <a:spcBef>
                <a:spcPts val="1000"/>
              </a:spcBef>
              <a:spcAft>
                <a:spcPts val="100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Lentitud de ejecución</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511" name="Google Shape;511;p71"/>
          <p:cNvSpPr txBox="1"/>
          <p:nvPr/>
        </p:nvSpPr>
        <p:spPr>
          <a:xfrm>
            <a:off x="1455150" y="365082"/>
            <a:ext cx="6348000" cy="70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200"/>
              <a:buFont typeface="Arial"/>
              <a:buNone/>
            </a:pPr>
            <a:r>
              <a:rPr b="0" i="0" lang="es-419" sz="3500" u="none" cap="none" strike="noStrike">
                <a:solidFill>
                  <a:schemeClr val="dk1"/>
                </a:solidFill>
                <a:latin typeface="Anton"/>
                <a:ea typeface="Anton"/>
                <a:cs typeface="Anton"/>
                <a:sym typeface="Anton"/>
              </a:rPr>
              <a:t>VENTAJAS Y DESVENTAJAS DE PYTHON</a:t>
            </a:r>
            <a:endParaRPr b="0" i="0" sz="3500" u="none" cap="none" strike="noStrike">
              <a:solidFill>
                <a:schemeClr val="dk1"/>
              </a:solidFill>
              <a:latin typeface="Anton"/>
              <a:ea typeface="Anton"/>
              <a:cs typeface="Anton"/>
              <a:sym typeface="Anton"/>
            </a:endParaRPr>
          </a:p>
        </p:txBody>
      </p:sp>
      <p:pic>
        <p:nvPicPr>
          <p:cNvPr id="512" name="Google Shape;512;p71"/>
          <p:cNvPicPr preferRelativeResize="0"/>
          <p:nvPr/>
        </p:nvPicPr>
        <p:blipFill rotWithShape="1">
          <a:blip r:embed="rId4">
            <a:alphaModFix/>
          </a:blip>
          <a:srcRect b="0" l="0" r="0" t="0"/>
          <a:stretch/>
        </p:blipFill>
        <p:spPr>
          <a:xfrm>
            <a:off x="1355600" y="2175800"/>
            <a:ext cx="330675" cy="330675"/>
          </a:xfrm>
          <a:prstGeom prst="rect">
            <a:avLst/>
          </a:prstGeom>
          <a:noFill/>
          <a:ln>
            <a:noFill/>
          </a:ln>
        </p:spPr>
      </p:pic>
      <p:pic>
        <p:nvPicPr>
          <p:cNvPr id="513" name="Google Shape;513;p71"/>
          <p:cNvPicPr preferRelativeResize="0"/>
          <p:nvPr/>
        </p:nvPicPr>
        <p:blipFill rotWithShape="1">
          <a:blip r:embed="rId5">
            <a:alphaModFix/>
          </a:blip>
          <a:srcRect b="0" l="0" r="0" t="0"/>
          <a:stretch/>
        </p:blipFill>
        <p:spPr>
          <a:xfrm>
            <a:off x="1355600" y="2556800"/>
            <a:ext cx="330675" cy="330675"/>
          </a:xfrm>
          <a:prstGeom prst="rect">
            <a:avLst/>
          </a:prstGeom>
          <a:noFill/>
          <a:ln>
            <a:noFill/>
          </a:ln>
        </p:spPr>
      </p:pic>
      <p:pic>
        <p:nvPicPr>
          <p:cNvPr id="514" name="Google Shape;514;p71"/>
          <p:cNvPicPr preferRelativeResize="0"/>
          <p:nvPr/>
        </p:nvPicPr>
        <p:blipFill rotWithShape="1">
          <a:blip r:embed="rId6">
            <a:alphaModFix/>
          </a:blip>
          <a:srcRect b="0" l="0" r="0" t="0"/>
          <a:stretch/>
        </p:blipFill>
        <p:spPr>
          <a:xfrm>
            <a:off x="1355600" y="2937800"/>
            <a:ext cx="330675" cy="330675"/>
          </a:xfrm>
          <a:prstGeom prst="rect">
            <a:avLst/>
          </a:prstGeom>
          <a:noFill/>
          <a:ln>
            <a:noFill/>
          </a:ln>
        </p:spPr>
      </p:pic>
      <p:pic>
        <p:nvPicPr>
          <p:cNvPr id="515" name="Google Shape;515;p71"/>
          <p:cNvPicPr preferRelativeResize="0"/>
          <p:nvPr/>
        </p:nvPicPr>
        <p:blipFill rotWithShape="1">
          <a:blip r:embed="rId7">
            <a:alphaModFix/>
          </a:blip>
          <a:srcRect b="0" l="0" r="0" t="0"/>
          <a:stretch/>
        </p:blipFill>
        <p:spPr>
          <a:xfrm>
            <a:off x="1355600" y="3318800"/>
            <a:ext cx="330675" cy="330675"/>
          </a:xfrm>
          <a:prstGeom prst="rect">
            <a:avLst/>
          </a:prstGeom>
          <a:noFill/>
          <a:ln>
            <a:noFill/>
          </a:ln>
        </p:spPr>
      </p:pic>
      <p:pic>
        <p:nvPicPr>
          <p:cNvPr id="516" name="Google Shape;516;p71"/>
          <p:cNvPicPr preferRelativeResize="0"/>
          <p:nvPr/>
        </p:nvPicPr>
        <p:blipFill rotWithShape="1">
          <a:blip r:embed="rId7">
            <a:alphaModFix/>
          </a:blip>
          <a:srcRect b="0" l="0" r="0" t="0"/>
          <a:stretch/>
        </p:blipFill>
        <p:spPr>
          <a:xfrm>
            <a:off x="1355600" y="3699800"/>
            <a:ext cx="330675" cy="330675"/>
          </a:xfrm>
          <a:prstGeom prst="rect">
            <a:avLst/>
          </a:prstGeom>
          <a:noFill/>
          <a:ln>
            <a:noFill/>
          </a:ln>
        </p:spPr>
      </p:pic>
      <p:pic>
        <p:nvPicPr>
          <p:cNvPr id="517" name="Google Shape;517;p71"/>
          <p:cNvPicPr preferRelativeResize="0"/>
          <p:nvPr/>
        </p:nvPicPr>
        <p:blipFill rotWithShape="1">
          <a:blip r:embed="rId7">
            <a:alphaModFix/>
          </a:blip>
          <a:srcRect b="0" l="0" r="0" t="0"/>
          <a:stretch/>
        </p:blipFill>
        <p:spPr>
          <a:xfrm>
            <a:off x="1355600" y="4080800"/>
            <a:ext cx="330675" cy="330675"/>
          </a:xfrm>
          <a:prstGeom prst="rect">
            <a:avLst/>
          </a:prstGeom>
          <a:noFill/>
          <a:ln>
            <a:noFill/>
          </a:ln>
        </p:spPr>
      </p:pic>
      <p:pic>
        <p:nvPicPr>
          <p:cNvPr id="518" name="Google Shape;518;p71"/>
          <p:cNvPicPr preferRelativeResize="0"/>
          <p:nvPr/>
        </p:nvPicPr>
        <p:blipFill rotWithShape="1">
          <a:blip r:embed="rId7">
            <a:alphaModFix/>
          </a:blip>
          <a:srcRect b="0" l="0" r="0" t="0"/>
          <a:stretch/>
        </p:blipFill>
        <p:spPr>
          <a:xfrm>
            <a:off x="1355600" y="4461800"/>
            <a:ext cx="330675" cy="330675"/>
          </a:xfrm>
          <a:prstGeom prst="rect">
            <a:avLst/>
          </a:prstGeom>
          <a:noFill/>
          <a:ln>
            <a:noFill/>
          </a:ln>
        </p:spPr>
      </p:pic>
      <p:pic>
        <p:nvPicPr>
          <p:cNvPr id="519" name="Google Shape;519;p71"/>
          <p:cNvPicPr preferRelativeResize="0"/>
          <p:nvPr/>
        </p:nvPicPr>
        <p:blipFill rotWithShape="1">
          <a:blip r:embed="rId8">
            <a:alphaModFix/>
          </a:blip>
          <a:srcRect b="0" l="0" r="0" t="0"/>
          <a:stretch/>
        </p:blipFill>
        <p:spPr>
          <a:xfrm>
            <a:off x="5079200" y="2195915"/>
            <a:ext cx="290426" cy="290447"/>
          </a:xfrm>
          <a:prstGeom prst="rect">
            <a:avLst/>
          </a:prstGeom>
          <a:noFill/>
          <a:ln>
            <a:noFill/>
          </a:ln>
        </p:spPr>
      </p:pic>
      <p:pic>
        <p:nvPicPr>
          <p:cNvPr id="520" name="Google Shape;520;p71"/>
          <p:cNvPicPr preferRelativeResize="0"/>
          <p:nvPr/>
        </p:nvPicPr>
        <p:blipFill rotWithShape="1">
          <a:blip r:embed="rId9">
            <a:alphaModFix/>
          </a:blip>
          <a:srcRect b="0" l="0" r="0" t="0"/>
          <a:stretch/>
        </p:blipFill>
        <p:spPr>
          <a:xfrm>
            <a:off x="5079200" y="2613684"/>
            <a:ext cx="290426" cy="290450"/>
          </a:xfrm>
          <a:prstGeom prst="rect">
            <a:avLst/>
          </a:prstGeom>
          <a:noFill/>
          <a:ln>
            <a:noFill/>
          </a:ln>
        </p:spPr>
      </p:pic>
      <p:pic>
        <p:nvPicPr>
          <p:cNvPr id="521" name="Google Shape;521;p71"/>
          <p:cNvPicPr preferRelativeResize="0"/>
          <p:nvPr/>
        </p:nvPicPr>
        <p:blipFill rotWithShape="1">
          <a:blip r:embed="rId10">
            <a:alphaModFix/>
          </a:blip>
          <a:srcRect b="0" l="0" r="0" t="0"/>
          <a:stretch/>
        </p:blipFill>
        <p:spPr>
          <a:xfrm>
            <a:off x="5079200" y="3031425"/>
            <a:ext cx="290426" cy="290447"/>
          </a:xfrm>
          <a:prstGeom prst="rect">
            <a:avLst/>
          </a:prstGeom>
          <a:noFill/>
          <a:ln>
            <a:noFill/>
          </a:ln>
        </p:spPr>
      </p:pic>
      <p:pic>
        <p:nvPicPr>
          <p:cNvPr id="522" name="Google Shape;522;p71"/>
          <p:cNvPicPr preferRelativeResize="0"/>
          <p:nvPr/>
        </p:nvPicPr>
        <p:blipFill rotWithShape="1">
          <a:blip r:embed="rId11">
            <a:alphaModFix/>
          </a:blip>
          <a:srcRect b="17135" l="15595" r="17009" t="17831"/>
          <a:stretch/>
        </p:blipFill>
        <p:spPr>
          <a:xfrm>
            <a:off x="4064877" y="1072475"/>
            <a:ext cx="1128550" cy="10889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6" name="Shape 526"/>
        <p:cNvGrpSpPr/>
        <p:nvPr/>
      </p:nvGrpSpPr>
      <p:grpSpPr>
        <a:xfrm>
          <a:off x="0" y="0"/>
          <a:ext cx="0" cy="0"/>
          <a:chOff x="0" y="0"/>
          <a:chExt cx="0" cy="0"/>
        </a:xfrm>
      </p:grpSpPr>
      <p:sp>
        <p:nvSpPr>
          <p:cNvPr id="527" name="Google Shape;527;p72"/>
          <p:cNvSpPr txBox="1"/>
          <p:nvPr/>
        </p:nvSpPr>
        <p:spPr>
          <a:xfrm>
            <a:off x="852188" y="1175400"/>
            <a:ext cx="7146000" cy="279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t/>
            </a:r>
            <a:endParaRPr b="0" i="0" sz="3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000"/>
              <a:buFont typeface="Arial"/>
              <a:buNone/>
            </a:pPr>
            <a:r>
              <a:rPr b="0" i="1" lang="es-419" sz="3000" u="none" cap="none" strike="noStrike">
                <a:solidFill>
                  <a:srgbClr val="EEFF41"/>
                </a:solidFill>
                <a:latin typeface="Anton"/>
                <a:ea typeface="Anton"/>
                <a:cs typeface="Anton"/>
                <a:sym typeface="Anton"/>
              </a:rPr>
              <a:t>EJEMPLO EN VIVO</a:t>
            </a:r>
            <a:endParaRPr b="0" i="1" sz="3000" u="none" cap="none" strike="noStrike">
              <a:solidFill>
                <a:srgbClr val="EEFF41"/>
              </a:solidFill>
              <a:latin typeface="Didact Gothic"/>
              <a:ea typeface="Didact Gothic"/>
              <a:cs typeface="Didact Gothic"/>
              <a:sym typeface="Didact Gothic"/>
            </a:endParaRPr>
          </a:p>
          <a:p>
            <a:pPr indent="0" lvl="0" marL="0" marR="0" rtl="0" algn="ctr">
              <a:lnSpc>
                <a:spcPct val="100000"/>
              </a:lnSpc>
              <a:spcBef>
                <a:spcPts val="1000"/>
              </a:spcBef>
              <a:spcAft>
                <a:spcPts val="0"/>
              </a:spcAft>
              <a:buClr>
                <a:srgbClr val="000000"/>
              </a:buClr>
              <a:buSzPts val="2000"/>
              <a:buFont typeface="Arial"/>
              <a:buNone/>
            </a:pPr>
            <a:r>
              <a:rPr b="0" i="1" lang="es-419" sz="2000" u="none" cap="none" strike="noStrike">
                <a:solidFill>
                  <a:schemeClr val="lt1"/>
                </a:solidFill>
                <a:latin typeface="Helvetica Neue Light"/>
                <a:ea typeface="Helvetica Neue Light"/>
                <a:cs typeface="Helvetica Neue Light"/>
                <a:sym typeface="Helvetica Neue Light"/>
              </a:rPr>
              <a:t>Instalaremos Python paso a paso. </a:t>
            </a:r>
            <a:endParaRPr b="0" i="1" sz="2000" u="none" cap="none" strike="noStrike">
              <a:solidFill>
                <a:schemeClr val="lt1"/>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chemeClr val="dk1"/>
              </a:buClr>
              <a:buSzPts val="3600"/>
              <a:buFont typeface="Arial"/>
              <a:buNone/>
            </a:pPr>
            <a:r>
              <a:t/>
            </a:r>
            <a:endParaRPr b="0" i="1" sz="2000" u="none" cap="none" strike="noStrike">
              <a:solidFill>
                <a:schemeClr val="lt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E8E7E3"/>
              </a:solidFill>
              <a:latin typeface="Helvetica Neue Light"/>
              <a:ea typeface="Helvetica Neue Light"/>
              <a:cs typeface="Helvetica Neue Light"/>
              <a:sym typeface="Helvetica Neue Light"/>
            </a:endParaRPr>
          </a:p>
        </p:txBody>
      </p:sp>
      <p:pic>
        <p:nvPicPr>
          <p:cNvPr id="528" name="Google Shape;528;p72"/>
          <p:cNvPicPr preferRelativeResize="0"/>
          <p:nvPr/>
        </p:nvPicPr>
        <p:blipFill rotWithShape="1">
          <a:blip r:embed="rId4">
            <a:alphaModFix/>
          </a:blip>
          <a:srcRect b="0" l="0" r="0" t="0"/>
          <a:stretch/>
        </p:blipFill>
        <p:spPr>
          <a:xfrm>
            <a:off x="3831925" y="433075"/>
            <a:ext cx="1186525" cy="11865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pic>
        <p:nvPicPr>
          <p:cNvPr id="533" name="Google Shape;533;p73"/>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534" name="Google Shape;534;p73"/>
          <p:cNvSpPr txBox="1"/>
          <p:nvPr/>
        </p:nvSpPr>
        <p:spPr>
          <a:xfrm>
            <a:off x="1848148" y="202875"/>
            <a:ext cx="5447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419" sz="3600" u="none" cap="none" strike="noStrike">
                <a:solidFill>
                  <a:srgbClr val="121212"/>
                </a:solidFill>
                <a:latin typeface="Anton"/>
                <a:ea typeface="Anton"/>
                <a:cs typeface="Anton"/>
                <a:sym typeface="Anton"/>
              </a:rPr>
              <a:t>Python</a:t>
            </a:r>
            <a:endParaRPr b="0" i="1" sz="3500" u="none" cap="none" strike="noStrike">
              <a:solidFill>
                <a:srgbClr val="000000"/>
              </a:solidFill>
              <a:latin typeface="Anton"/>
              <a:ea typeface="Anton"/>
              <a:cs typeface="Anton"/>
              <a:sym typeface="Anton"/>
            </a:endParaRPr>
          </a:p>
        </p:txBody>
      </p:sp>
      <p:sp>
        <p:nvSpPr>
          <p:cNvPr id="535" name="Google Shape;535;p73"/>
          <p:cNvSpPr txBox="1"/>
          <p:nvPr/>
        </p:nvSpPr>
        <p:spPr>
          <a:xfrm>
            <a:off x="4890150" y="1551338"/>
            <a:ext cx="3152100" cy="6246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1000"/>
              </a:spcAft>
              <a:buClr>
                <a:schemeClr val="dk1"/>
              </a:buClr>
              <a:buSzPts val="1100"/>
              <a:buFont typeface="Arial"/>
              <a:buNone/>
            </a:pPr>
            <a:r>
              <a:rPr b="0" i="0" lang="es-419" sz="1800" u="none" cap="none" strike="noStrike">
                <a:solidFill>
                  <a:schemeClr val="dk1"/>
                </a:solidFill>
                <a:latin typeface="Helvetica Neue Light"/>
                <a:ea typeface="Helvetica Neue Light"/>
                <a:cs typeface="Helvetica Neue Light"/>
                <a:sym typeface="Helvetica Neue Light"/>
              </a:rPr>
              <a:t>Ingresamos a </a:t>
            </a:r>
            <a:r>
              <a:rPr b="1" i="0" lang="es-419" sz="1800" u="none" cap="none" strike="noStrike">
                <a:solidFill>
                  <a:schemeClr val="dk1"/>
                </a:solidFill>
                <a:highlight>
                  <a:srgbClr val="3CEFAB"/>
                </a:highlight>
                <a:latin typeface="Helvetica Neue"/>
                <a:ea typeface="Helvetica Neue"/>
                <a:cs typeface="Helvetica Neue"/>
                <a:sym typeface="Helvetica Neue"/>
              </a:rPr>
              <a:t>Microsoft Store</a:t>
            </a:r>
            <a:r>
              <a:rPr b="1" i="0" lang="es-419" sz="1800" u="none" cap="none" strike="noStrike">
                <a:solidFill>
                  <a:schemeClr val="dk1"/>
                </a:solidFill>
                <a:latin typeface="Helvetica Neue"/>
                <a:ea typeface="Helvetica Neue"/>
                <a:cs typeface="Helvetica Neue"/>
                <a:sym typeface="Helvetica Neue"/>
              </a:rPr>
              <a:t> </a:t>
            </a:r>
            <a:r>
              <a:rPr b="0" i="0" lang="es-419" sz="1800" u="none" cap="none" strike="noStrike">
                <a:solidFill>
                  <a:schemeClr val="dk1"/>
                </a:solidFill>
                <a:latin typeface="Helvetica Neue Light"/>
                <a:ea typeface="Helvetica Neue Light"/>
                <a:cs typeface="Helvetica Neue Light"/>
                <a:sym typeface="Helvetica Neue Light"/>
              </a:rPr>
              <a:t>y buscamos </a:t>
            </a:r>
            <a:r>
              <a:rPr b="1" i="0" lang="es-419" sz="1800" u="none" cap="none" strike="noStrike">
                <a:solidFill>
                  <a:schemeClr val="dk1"/>
                </a:solidFill>
                <a:highlight>
                  <a:srgbClr val="3CEFAB"/>
                </a:highlight>
                <a:latin typeface="Helvetica Neue"/>
                <a:ea typeface="Helvetica Neue"/>
                <a:cs typeface="Helvetica Neue"/>
                <a:sym typeface="Helvetica Neue"/>
              </a:rPr>
              <a:t>Python.</a:t>
            </a:r>
            <a:endParaRPr b="1" i="0" sz="1800" u="none" cap="none" strike="noStrike">
              <a:solidFill>
                <a:srgbClr val="000000"/>
              </a:solidFill>
              <a:highlight>
                <a:srgbClr val="3CEFAB"/>
              </a:highlight>
              <a:latin typeface="Helvetica Neue"/>
              <a:ea typeface="Helvetica Neue"/>
              <a:cs typeface="Helvetica Neue"/>
              <a:sym typeface="Helvetica Neue"/>
            </a:endParaRPr>
          </a:p>
        </p:txBody>
      </p:sp>
      <p:pic>
        <p:nvPicPr>
          <p:cNvPr id="536" name="Google Shape;536;p73"/>
          <p:cNvPicPr preferRelativeResize="0"/>
          <p:nvPr/>
        </p:nvPicPr>
        <p:blipFill rotWithShape="1">
          <a:blip r:embed="rId4">
            <a:alphaModFix/>
          </a:blip>
          <a:srcRect b="0" l="0" r="0" t="0"/>
          <a:stretch/>
        </p:blipFill>
        <p:spPr>
          <a:xfrm>
            <a:off x="393825" y="1061550"/>
            <a:ext cx="3374100" cy="1810350"/>
          </a:xfrm>
          <a:prstGeom prst="rect">
            <a:avLst/>
          </a:prstGeom>
          <a:noFill/>
          <a:ln>
            <a:noFill/>
          </a:ln>
        </p:spPr>
      </p:pic>
      <p:pic>
        <p:nvPicPr>
          <p:cNvPr id="537" name="Google Shape;537;p73"/>
          <p:cNvPicPr preferRelativeResize="0"/>
          <p:nvPr/>
        </p:nvPicPr>
        <p:blipFill rotWithShape="1">
          <a:blip r:embed="rId5">
            <a:alphaModFix/>
          </a:blip>
          <a:srcRect b="0" l="0" r="0" t="0"/>
          <a:stretch/>
        </p:blipFill>
        <p:spPr>
          <a:xfrm>
            <a:off x="7293750" y="177118"/>
            <a:ext cx="1634174" cy="639850"/>
          </a:xfrm>
          <a:prstGeom prst="rect">
            <a:avLst/>
          </a:prstGeom>
          <a:noFill/>
          <a:ln>
            <a:noFill/>
          </a:ln>
        </p:spPr>
      </p:pic>
      <p:pic>
        <p:nvPicPr>
          <p:cNvPr id="538" name="Google Shape;538;p73"/>
          <p:cNvPicPr preferRelativeResize="0"/>
          <p:nvPr/>
        </p:nvPicPr>
        <p:blipFill rotWithShape="1">
          <a:blip r:embed="rId6">
            <a:alphaModFix/>
          </a:blip>
          <a:srcRect b="0" l="0" r="0" t="0"/>
          <a:stretch/>
        </p:blipFill>
        <p:spPr>
          <a:xfrm>
            <a:off x="1041227" y="2910325"/>
            <a:ext cx="6333899" cy="2062200"/>
          </a:xfrm>
          <a:prstGeom prst="rect">
            <a:avLst/>
          </a:prstGeom>
          <a:noFill/>
          <a:ln>
            <a:noFill/>
          </a:ln>
        </p:spPr>
      </p:pic>
      <p:grpSp>
        <p:nvGrpSpPr>
          <p:cNvPr id="539" name="Google Shape;539;p73"/>
          <p:cNvGrpSpPr/>
          <p:nvPr/>
        </p:nvGrpSpPr>
        <p:grpSpPr>
          <a:xfrm>
            <a:off x="4169950" y="1471950"/>
            <a:ext cx="614100" cy="614100"/>
            <a:chOff x="694013" y="641975"/>
            <a:chExt cx="614100" cy="614100"/>
          </a:xfrm>
        </p:grpSpPr>
        <p:sp>
          <p:nvSpPr>
            <p:cNvPr id="540" name="Google Shape;540;p73"/>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3"/>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1</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74"/>
          <p:cNvPicPr preferRelativeResize="0"/>
          <p:nvPr/>
        </p:nvPicPr>
        <p:blipFill rotWithShape="1">
          <a:blip r:embed="rId3">
            <a:alphaModFix/>
          </a:blip>
          <a:srcRect b="0" l="0" r="0" t="0"/>
          <a:stretch/>
        </p:blipFill>
        <p:spPr>
          <a:xfrm>
            <a:off x="1385050" y="1135375"/>
            <a:ext cx="6196324" cy="3304025"/>
          </a:xfrm>
          <a:prstGeom prst="rect">
            <a:avLst/>
          </a:prstGeom>
          <a:noFill/>
          <a:ln>
            <a:noFill/>
          </a:ln>
        </p:spPr>
      </p:pic>
      <p:pic>
        <p:nvPicPr>
          <p:cNvPr id="547" name="Google Shape;547;p74"/>
          <p:cNvPicPr preferRelativeResize="0"/>
          <p:nvPr/>
        </p:nvPicPr>
        <p:blipFill rotWithShape="1">
          <a:blip r:embed="rId4">
            <a:alphaModFix/>
          </a:blip>
          <a:srcRect b="0" l="0" r="0" t="0"/>
          <a:stretch/>
        </p:blipFill>
        <p:spPr>
          <a:xfrm>
            <a:off x="7446150" y="4444700"/>
            <a:ext cx="1186526" cy="330675"/>
          </a:xfrm>
          <a:prstGeom prst="rect">
            <a:avLst/>
          </a:prstGeom>
          <a:noFill/>
          <a:ln>
            <a:noFill/>
          </a:ln>
        </p:spPr>
      </p:pic>
      <p:sp>
        <p:nvSpPr>
          <p:cNvPr id="548" name="Google Shape;548;p74"/>
          <p:cNvSpPr txBox="1"/>
          <p:nvPr/>
        </p:nvSpPr>
        <p:spPr>
          <a:xfrm>
            <a:off x="1848148" y="217925"/>
            <a:ext cx="5447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419" sz="3600" u="none" cap="none" strike="noStrike">
                <a:solidFill>
                  <a:srgbClr val="121212"/>
                </a:solidFill>
                <a:latin typeface="Anton"/>
                <a:ea typeface="Anton"/>
                <a:cs typeface="Anton"/>
                <a:sym typeface="Anton"/>
              </a:rPr>
              <a:t>Python</a:t>
            </a:r>
            <a:endParaRPr b="0" i="1" sz="3500" u="none" cap="none" strike="noStrike">
              <a:solidFill>
                <a:srgbClr val="000000"/>
              </a:solidFill>
              <a:latin typeface="Anton"/>
              <a:ea typeface="Anton"/>
              <a:cs typeface="Anton"/>
              <a:sym typeface="Anton"/>
            </a:endParaRPr>
          </a:p>
        </p:txBody>
      </p:sp>
      <p:sp>
        <p:nvSpPr>
          <p:cNvPr id="549" name="Google Shape;549;p74"/>
          <p:cNvSpPr txBox="1"/>
          <p:nvPr/>
        </p:nvSpPr>
        <p:spPr>
          <a:xfrm>
            <a:off x="5324250" y="3209113"/>
            <a:ext cx="2121900" cy="503700"/>
          </a:xfrm>
          <a:prstGeom prst="rect">
            <a:avLst/>
          </a:prstGeom>
          <a:noFill/>
          <a:ln cap="flat" cmpd="sng" w="38100">
            <a:solidFill>
              <a:srgbClr val="3CEFAB"/>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15000"/>
              </a:lnSpc>
              <a:spcBef>
                <a:spcPts val="0"/>
              </a:spcBef>
              <a:spcAft>
                <a:spcPts val="1000"/>
              </a:spcAft>
              <a:buClr>
                <a:schemeClr val="dk1"/>
              </a:buClr>
              <a:buSzPts val="1100"/>
              <a:buFont typeface="Arial"/>
              <a:buNone/>
            </a:pPr>
            <a:r>
              <a:rPr b="0" i="0" lang="es-419" sz="1900" u="none" cap="none" strike="noStrike">
                <a:solidFill>
                  <a:schemeClr val="dk1"/>
                </a:solidFill>
                <a:latin typeface="Helvetica Neue Light"/>
                <a:ea typeface="Helvetica Neue Light"/>
                <a:cs typeface="Helvetica Neue Light"/>
                <a:sym typeface="Helvetica Neue Light"/>
              </a:rPr>
              <a:t>Lo descargamos</a:t>
            </a:r>
            <a:endParaRPr b="0" i="0" sz="1900" u="none" cap="none" strike="noStrike">
              <a:solidFill>
                <a:srgbClr val="000000"/>
              </a:solidFill>
              <a:latin typeface="Helvetica Neue Light"/>
              <a:ea typeface="Helvetica Neue Light"/>
              <a:cs typeface="Helvetica Neue Light"/>
              <a:sym typeface="Helvetica Neue Light"/>
            </a:endParaRPr>
          </a:p>
        </p:txBody>
      </p:sp>
      <p:pic>
        <p:nvPicPr>
          <p:cNvPr id="550" name="Google Shape;550;p74"/>
          <p:cNvPicPr preferRelativeResize="0"/>
          <p:nvPr/>
        </p:nvPicPr>
        <p:blipFill rotWithShape="1">
          <a:blip r:embed="rId5">
            <a:alphaModFix/>
          </a:blip>
          <a:srcRect b="0" l="0" r="0" t="0"/>
          <a:stretch/>
        </p:blipFill>
        <p:spPr>
          <a:xfrm>
            <a:off x="8030300" y="217928"/>
            <a:ext cx="935425" cy="935425"/>
          </a:xfrm>
          <a:prstGeom prst="rect">
            <a:avLst/>
          </a:prstGeom>
          <a:noFill/>
          <a:ln>
            <a:noFill/>
          </a:ln>
        </p:spPr>
      </p:pic>
      <p:grpSp>
        <p:nvGrpSpPr>
          <p:cNvPr id="551" name="Google Shape;551;p74"/>
          <p:cNvGrpSpPr/>
          <p:nvPr/>
        </p:nvGrpSpPr>
        <p:grpSpPr>
          <a:xfrm>
            <a:off x="4571988" y="3153913"/>
            <a:ext cx="614100" cy="614100"/>
            <a:chOff x="694013" y="641975"/>
            <a:chExt cx="614100" cy="614100"/>
          </a:xfrm>
        </p:grpSpPr>
        <p:sp>
          <p:nvSpPr>
            <p:cNvPr id="552" name="Google Shape;552;p74"/>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74"/>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pic>
        <p:nvPicPr>
          <p:cNvPr id="558" name="Google Shape;558;p7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559" name="Google Shape;559;p75"/>
          <p:cNvSpPr txBox="1"/>
          <p:nvPr/>
        </p:nvSpPr>
        <p:spPr>
          <a:xfrm>
            <a:off x="1848148" y="217925"/>
            <a:ext cx="5447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419" sz="3600" u="none" cap="none" strike="noStrike">
                <a:solidFill>
                  <a:srgbClr val="121212"/>
                </a:solidFill>
                <a:latin typeface="Anton"/>
                <a:ea typeface="Anton"/>
                <a:cs typeface="Anton"/>
                <a:sym typeface="Anton"/>
              </a:rPr>
              <a:t>Python</a:t>
            </a:r>
            <a:endParaRPr b="0" i="1" sz="3500" u="none" cap="none" strike="noStrike">
              <a:solidFill>
                <a:srgbClr val="000000"/>
              </a:solidFill>
              <a:latin typeface="Anton"/>
              <a:ea typeface="Anton"/>
              <a:cs typeface="Anton"/>
              <a:sym typeface="Anton"/>
            </a:endParaRPr>
          </a:p>
        </p:txBody>
      </p:sp>
      <p:sp>
        <p:nvSpPr>
          <p:cNvPr id="560" name="Google Shape;560;p75"/>
          <p:cNvSpPr txBox="1"/>
          <p:nvPr/>
        </p:nvSpPr>
        <p:spPr>
          <a:xfrm>
            <a:off x="6595800" y="1316350"/>
            <a:ext cx="2548200" cy="5037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s-419" sz="1700" u="none" cap="none" strike="noStrike">
                <a:solidFill>
                  <a:schemeClr val="dk1"/>
                </a:solidFill>
                <a:latin typeface="Helvetica Neue Light"/>
                <a:ea typeface="Helvetica Neue Light"/>
                <a:cs typeface="Helvetica Neue Light"/>
                <a:sym typeface="Helvetica Neue Light"/>
              </a:rPr>
              <a:t>Una vez termine la instalación, abrimos windows escribimos </a:t>
            </a:r>
            <a:r>
              <a:rPr b="1" i="0" lang="es-419" sz="1700" u="none" cap="none" strike="noStrike">
                <a:solidFill>
                  <a:schemeClr val="dk1"/>
                </a:solidFill>
                <a:highlight>
                  <a:srgbClr val="3CEFAB"/>
                </a:highlight>
                <a:latin typeface="Helvetica Neue"/>
                <a:ea typeface="Helvetica Neue"/>
                <a:cs typeface="Helvetica Neue"/>
                <a:sym typeface="Helvetica Neue"/>
              </a:rPr>
              <a:t>cmd y enter</a:t>
            </a:r>
            <a:r>
              <a:rPr b="0" i="0" lang="es-419" sz="1700" u="none" cap="none" strike="noStrike">
                <a:solidFill>
                  <a:schemeClr val="dk1"/>
                </a:solidFill>
                <a:highlight>
                  <a:srgbClr val="3CEFAB"/>
                </a:highlight>
                <a:latin typeface="Helvetica Neue Light"/>
                <a:ea typeface="Helvetica Neue Light"/>
                <a:cs typeface="Helvetica Neue Light"/>
                <a:sym typeface="Helvetica Neue Light"/>
              </a:rPr>
              <a:t>.</a:t>
            </a:r>
            <a:endParaRPr b="0" i="0" sz="1700" u="none" cap="none" strike="noStrike">
              <a:solidFill>
                <a:schemeClr val="dk1"/>
              </a:solidFill>
              <a:highlight>
                <a:srgbClr val="3CEFAB"/>
              </a:highlight>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chemeClr val="dk1"/>
              </a:buClr>
              <a:buSzPts val="1100"/>
              <a:buFont typeface="Arial"/>
              <a:buNone/>
            </a:pPr>
            <a:r>
              <a:rPr b="0" i="0" lang="es-419" sz="1700" u="none" cap="none" strike="noStrike">
                <a:solidFill>
                  <a:schemeClr val="dk1"/>
                </a:solidFill>
                <a:latin typeface="Helvetica Neue Light"/>
                <a:ea typeface="Helvetica Neue Light"/>
                <a:cs typeface="Helvetica Neue Light"/>
                <a:sym typeface="Helvetica Neue Light"/>
              </a:rPr>
              <a:t>Al escribir: </a:t>
            </a:r>
            <a:r>
              <a:rPr b="1" i="0" lang="es-419" sz="1700" u="none" cap="none" strike="noStrike">
                <a:solidFill>
                  <a:schemeClr val="dk1"/>
                </a:solidFill>
                <a:highlight>
                  <a:srgbClr val="3CEFAB"/>
                </a:highlight>
                <a:latin typeface="Helvetica Neue"/>
                <a:ea typeface="Helvetica Neue"/>
                <a:cs typeface="Helvetica Neue"/>
                <a:sym typeface="Helvetica Neue"/>
              </a:rPr>
              <a:t>python --version</a:t>
            </a:r>
            <a:r>
              <a:rPr lang="es-419" sz="1700">
                <a:solidFill>
                  <a:schemeClr val="dk1"/>
                </a:solidFill>
                <a:latin typeface="Helvetica Neue Light"/>
                <a:ea typeface="Helvetica Neue Light"/>
                <a:cs typeface="Helvetica Neue Light"/>
                <a:sym typeface="Helvetica Neue Light"/>
              </a:rPr>
              <a:t>, </a:t>
            </a:r>
            <a:r>
              <a:rPr b="0" i="0" lang="es-419" sz="1700" u="none" cap="none" strike="noStrike">
                <a:solidFill>
                  <a:schemeClr val="dk1"/>
                </a:solidFill>
                <a:latin typeface="Helvetica Neue Light"/>
                <a:ea typeface="Helvetica Neue Light"/>
                <a:cs typeface="Helvetica Neue Light"/>
                <a:sym typeface="Helvetica Neue Light"/>
              </a:rPr>
              <a:t>veremos que versión se instaló.</a:t>
            </a:r>
            <a:endParaRPr b="0" i="0" sz="1700" u="none" cap="none" strike="noStrike">
              <a:solidFill>
                <a:schemeClr val="dk1"/>
              </a:solidFill>
              <a:latin typeface="Helvetica Neue Light"/>
              <a:ea typeface="Helvetica Neue Light"/>
              <a:cs typeface="Helvetica Neue Light"/>
              <a:sym typeface="Helvetica Neue Light"/>
            </a:endParaRPr>
          </a:p>
        </p:txBody>
      </p:sp>
      <p:pic>
        <p:nvPicPr>
          <p:cNvPr id="561" name="Google Shape;561;p75"/>
          <p:cNvPicPr preferRelativeResize="0"/>
          <p:nvPr/>
        </p:nvPicPr>
        <p:blipFill rotWithShape="1">
          <a:blip r:embed="rId4">
            <a:alphaModFix/>
          </a:blip>
          <a:srcRect b="0" l="0" r="0" t="0"/>
          <a:stretch/>
        </p:blipFill>
        <p:spPr>
          <a:xfrm>
            <a:off x="8030300" y="217928"/>
            <a:ext cx="935425" cy="935425"/>
          </a:xfrm>
          <a:prstGeom prst="rect">
            <a:avLst/>
          </a:prstGeom>
          <a:noFill/>
          <a:ln>
            <a:noFill/>
          </a:ln>
        </p:spPr>
      </p:pic>
      <p:pic>
        <p:nvPicPr>
          <p:cNvPr id="562" name="Google Shape;562;p75"/>
          <p:cNvPicPr preferRelativeResize="0"/>
          <p:nvPr/>
        </p:nvPicPr>
        <p:blipFill rotWithShape="1">
          <a:blip r:embed="rId5">
            <a:alphaModFix/>
          </a:blip>
          <a:srcRect b="0" l="0" r="0" t="0"/>
          <a:stretch/>
        </p:blipFill>
        <p:spPr>
          <a:xfrm>
            <a:off x="229250" y="1316350"/>
            <a:ext cx="5734051" cy="2781300"/>
          </a:xfrm>
          <a:prstGeom prst="rect">
            <a:avLst/>
          </a:prstGeom>
          <a:noFill/>
          <a:ln>
            <a:noFill/>
          </a:ln>
        </p:spPr>
      </p:pic>
      <p:sp>
        <p:nvSpPr>
          <p:cNvPr id="563" name="Google Shape;563;p75"/>
          <p:cNvSpPr txBox="1"/>
          <p:nvPr/>
        </p:nvSpPr>
        <p:spPr>
          <a:xfrm>
            <a:off x="229250" y="4190638"/>
            <a:ext cx="79530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b="0" i="0" lang="es-419" sz="1700" u="none" cap="none" strike="noStrike">
                <a:solidFill>
                  <a:schemeClr val="dk1"/>
                </a:solidFill>
                <a:highlight>
                  <a:srgbClr val="3CEFAB"/>
                </a:highlight>
                <a:latin typeface="Helvetica Neue Light"/>
                <a:ea typeface="Helvetica Neue Light"/>
                <a:cs typeface="Helvetica Neue Light"/>
                <a:sym typeface="Helvetica Neue Light"/>
              </a:rPr>
              <a:t>Y al escribir python sólo entraremos a su línea de comando.</a:t>
            </a:r>
            <a:endParaRPr b="0" i="0" sz="1400" u="none" cap="none" strike="noStrike">
              <a:solidFill>
                <a:srgbClr val="000000"/>
              </a:solidFill>
              <a:highlight>
                <a:srgbClr val="3CEFAB"/>
              </a:highlight>
              <a:latin typeface="Arial"/>
              <a:ea typeface="Arial"/>
              <a:cs typeface="Arial"/>
              <a:sym typeface="Arial"/>
            </a:endParaRPr>
          </a:p>
        </p:txBody>
      </p:sp>
      <p:grpSp>
        <p:nvGrpSpPr>
          <p:cNvPr id="564" name="Google Shape;564;p75"/>
          <p:cNvGrpSpPr/>
          <p:nvPr/>
        </p:nvGrpSpPr>
        <p:grpSpPr>
          <a:xfrm>
            <a:off x="6051788" y="1261138"/>
            <a:ext cx="614100" cy="614100"/>
            <a:chOff x="694013" y="641975"/>
            <a:chExt cx="614100" cy="614100"/>
          </a:xfrm>
        </p:grpSpPr>
        <p:sp>
          <p:nvSpPr>
            <p:cNvPr id="565" name="Google Shape;565;p75"/>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75"/>
            <p:cNvSpPr txBox="1"/>
            <p:nvPr/>
          </p:nvSpPr>
          <p:spPr>
            <a:xfrm>
              <a:off x="865925" y="678039"/>
              <a:ext cx="270300" cy="3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3</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4" name="Shape 164"/>
        <p:cNvGrpSpPr/>
        <p:nvPr/>
      </p:nvGrpSpPr>
      <p:grpSpPr>
        <a:xfrm>
          <a:off x="0" y="0"/>
          <a:ext cx="0" cy="0"/>
          <a:chOff x="0" y="0"/>
          <a:chExt cx="0" cy="0"/>
        </a:xfrm>
      </p:grpSpPr>
      <p:sp>
        <p:nvSpPr>
          <p:cNvPr id="165" name="Google Shape;165;p31"/>
          <p:cNvSpPr/>
          <p:nvPr/>
        </p:nvSpPr>
        <p:spPr>
          <a:xfrm>
            <a:off x="230130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6" name="Google Shape;166;p3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67" name="Google Shape;167;p31"/>
          <p:cNvSpPr/>
          <p:nvPr/>
        </p:nvSpPr>
        <p:spPr>
          <a:xfrm>
            <a:off x="245312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1"/>
          <p:cNvSpPr txBox="1"/>
          <p:nvPr/>
        </p:nvSpPr>
        <p:spPr>
          <a:xfrm>
            <a:off x="259380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0</a:t>
            </a:r>
            <a:endParaRPr b="0" i="0" sz="1400" u="none" cap="none" strike="noStrike">
              <a:solidFill>
                <a:srgbClr val="000000"/>
              </a:solidFill>
              <a:latin typeface="Helvetica Neue"/>
              <a:ea typeface="Helvetica Neue"/>
              <a:cs typeface="Helvetica Neue"/>
              <a:sym typeface="Helvetica Neue"/>
            </a:endParaRPr>
          </a:p>
        </p:txBody>
      </p:sp>
      <p:sp>
        <p:nvSpPr>
          <p:cNvPr id="169" name="Google Shape;169;p31"/>
          <p:cNvSpPr txBox="1"/>
          <p:nvPr/>
        </p:nvSpPr>
        <p:spPr>
          <a:xfrm>
            <a:off x="243557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1" i="0" lang="es-419" sz="1200" u="none" cap="none" strike="noStrike">
                <a:solidFill>
                  <a:srgbClr val="000000"/>
                </a:solidFill>
                <a:latin typeface="Helvetica Neue"/>
                <a:ea typeface="Helvetica Neue"/>
                <a:cs typeface="Helvetica Neue"/>
                <a:sym typeface="Helvetica Neue"/>
              </a:rPr>
              <a:t>Introducción a programar con Python</a:t>
            </a:r>
            <a:endParaRPr b="1" i="0" sz="1200" u="none" cap="none" strike="noStrike">
              <a:solidFill>
                <a:srgbClr val="000000"/>
              </a:solidFill>
              <a:latin typeface="Helvetica Neue"/>
              <a:ea typeface="Helvetica Neue"/>
              <a:cs typeface="Helvetica Neue"/>
              <a:sym typeface="Helvetica Neue"/>
            </a:endParaRPr>
          </a:p>
        </p:txBody>
      </p:sp>
      <p:cxnSp>
        <p:nvCxnSpPr>
          <p:cNvPr id="170" name="Google Shape;170;p31"/>
          <p:cNvCxnSpPr/>
          <p:nvPr/>
        </p:nvCxnSpPr>
        <p:spPr>
          <a:xfrm>
            <a:off x="243555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71" name="Google Shape;171;p31"/>
          <p:cNvCxnSpPr/>
          <p:nvPr/>
        </p:nvCxnSpPr>
        <p:spPr>
          <a:xfrm>
            <a:off x="243555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72" name="Google Shape;172;p31"/>
          <p:cNvCxnSpPr/>
          <p:nvPr/>
        </p:nvCxnSpPr>
        <p:spPr>
          <a:xfrm>
            <a:off x="243555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73" name="Google Shape;173;p31"/>
          <p:cNvCxnSpPr/>
          <p:nvPr/>
        </p:nvCxnSpPr>
        <p:spPr>
          <a:xfrm>
            <a:off x="2435550" y="3380081"/>
            <a:ext cx="1854900" cy="0"/>
          </a:xfrm>
          <a:prstGeom prst="straightConnector1">
            <a:avLst/>
          </a:prstGeom>
          <a:noFill/>
          <a:ln cap="flat" cmpd="sng" w="9525">
            <a:solidFill>
              <a:srgbClr val="EFEFEF"/>
            </a:solidFill>
            <a:prstDash val="solid"/>
            <a:round/>
            <a:headEnd len="sm" w="sm" type="none"/>
            <a:tailEnd len="sm" w="sm" type="none"/>
          </a:ln>
        </p:spPr>
      </p:cxnSp>
      <p:sp>
        <p:nvSpPr>
          <p:cNvPr id="174" name="Google Shape;174;p31"/>
          <p:cNvSpPr txBox="1"/>
          <p:nvPr/>
        </p:nvSpPr>
        <p:spPr>
          <a:xfrm>
            <a:off x="2831075" y="255035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419" sz="700" u="none" cap="none" strike="noStrike">
                <a:solidFill>
                  <a:srgbClr val="000000"/>
                </a:solidFill>
                <a:latin typeface="Helvetica Neue"/>
                <a:ea typeface="Helvetica Neue"/>
                <a:cs typeface="Helvetica Neue"/>
                <a:sym typeface="Helvetica Neue"/>
              </a:rPr>
              <a:t>KICK OFF</a:t>
            </a:r>
            <a:endParaRPr b="0" i="0" sz="700" u="none" cap="none" strike="noStrike">
              <a:solidFill>
                <a:srgbClr val="000000"/>
              </a:solidFill>
              <a:latin typeface="Helvetica Neue"/>
              <a:ea typeface="Helvetica Neue"/>
              <a:cs typeface="Helvetica Neue"/>
              <a:sym typeface="Helvetica Neue"/>
            </a:endParaRPr>
          </a:p>
        </p:txBody>
      </p:sp>
      <p:sp>
        <p:nvSpPr>
          <p:cNvPr id="175" name="Google Shape;175;p31"/>
          <p:cNvSpPr txBox="1"/>
          <p:nvPr/>
        </p:nvSpPr>
        <p:spPr>
          <a:xfrm>
            <a:off x="2831075" y="2953363"/>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419" sz="700" u="none" cap="none" strike="noStrike">
                <a:solidFill>
                  <a:srgbClr val="000000"/>
                </a:solidFill>
                <a:latin typeface="Helvetica Neue"/>
                <a:ea typeface="Helvetica Neue"/>
                <a:cs typeface="Helvetica Neue"/>
                <a:sym typeface="Helvetica Neue"/>
              </a:rPr>
              <a:t>INSTALACIÓN DE PYTHO</a:t>
            </a:r>
            <a:r>
              <a:rPr lang="es-419" sz="700">
                <a:latin typeface="Helvetica Neue"/>
                <a:ea typeface="Helvetica Neue"/>
                <a:cs typeface="Helvetica Neue"/>
                <a:sym typeface="Helvetica Neue"/>
              </a:rPr>
              <a:t>N Y COLABS</a:t>
            </a:r>
            <a:endParaRPr b="0" i="0" sz="700" u="none" cap="none" strike="noStrike">
              <a:solidFill>
                <a:srgbClr val="000000"/>
              </a:solidFill>
              <a:latin typeface="Helvetica Neue"/>
              <a:ea typeface="Helvetica Neue"/>
              <a:cs typeface="Helvetica Neue"/>
              <a:sym typeface="Helvetica Neue"/>
            </a:endParaRPr>
          </a:p>
        </p:txBody>
      </p:sp>
      <p:pic>
        <p:nvPicPr>
          <p:cNvPr id="176" name="Google Shape;176;p31"/>
          <p:cNvPicPr preferRelativeResize="0"/>
          <p:nvPr/>
        </p:nvPicPr>
        <p:blipFill rotWithShape="1">
          <a:blip r:embed="rId4">
            <a:alphaModFix/>
          </a:blip>
          <a:srcRect b="0" l="0" r="0" t="0"/>
          <a:stretch/>
        </p:blipFill>
        <p:spPr>
          <a:xfrm>
            <a:off x="2486326" y="2939987"/>
            <a:ext cx="365613" cy="365613"/>
          </a:xfrm>
          <a:prstGeom prst="rect">
            <a:avLst/>
          </a:prstGeom>
          <a:noFill/>
          <a:ln>
            <a:noFill/>
          </a:ln>
        </p:spPr>
      </p:pic>
      <p:pic>
        <p:nvPicPr>
          <p:cNvPr id="177" name="Google Shape;177;p31"/>
          <p:cNvPicPr preferRelativeResize="0"/>
          <p:nvPr/>
        </p:nvPicPr>
        <p:blipFill rotWithShape="1">
          <a:blip r:embed="rId5">
            <a:alphaModFix/>
          </a:blip>
          <a:srcRect b="0" l="0" r="0" t="0"/>
          <a:stretch/>
        </p:blipFill>
        <p:spPr>
          <a:xfrm>
            <a:off x="2486337" y="2504512"/>
            <a:ext cx="365613" cy="365613"/>
          </a:xfrm>
          <a:prstGeom prst="rect">
            <a:avLst/>
          </a:prstGeom>
          <a:noFill/>
          <a:ln>
            <a:noFill/>
          </a:ln>
        </p:spPr>
      </p:pic>
      <p:pic>
        <p:nvPicPr>
          <p:cNvPr id="178" name="Google Shape;178;p31"/>
          <p:cNvPicPr preferRelativeResize="0"/>
          <p:nvPr/>
        </p:nvPicPr>
        <p:blipFill rotWithShape="1">
          <a:blip r:embed="rId6">
            <a:alphaModFix/>
          </a:blip>
          <a:srcRect b="0" l="0" r="0" t="0"/>
          <a:stretch/>
        </p:blipFill>
        <p:spPr>
          <a:xfrm>
            <a:off x="3950650" y="1391289"/>
            <a:ext cx="196500" cy="196500"/>
          </a:xfrm>
          <a:prstGeom prst="rect">
            <a:avLst/>
          </a:prstGeom>
          <a:noFill/>
          <a:ln>
            <a:noFill/>
          </a:ln>
        </p:spPr>
      </p:pic>
      <p:sp>
        <p:nvSpPr>
          <p:cNvPr id="179" name="Google Shape;179;p31"/>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CRONOGRAMA DEL CURSO</a:t>
            </a:r>
            <a:endParaRPr b="0" i="1" sz="3600" u="none" cap="none" strike="noStrike">
              <a:solidFill>
                <a:srgbClr val="121212"/>
              </a:solidFill>
              <a:latin typeface="Anton"/>
              <a:ea typeface="Anton"/>
              <a:cs typeface="Anton"/>
              <a:sym typeface="Anton"/>
            </a:endParaRPr>
          </a:p>
        </p:txBody>
      </p:sp>
      <p:sp>
        <p:nvSpPr>
          <p:cNvPr id="180" name="Google Shape;180;p31"/>
          <p:cNvSpPr/>
          <p:nvPr/>
        </p:nvSpPr>
        <p:spPr>
          <a:xfrm>
            <a:off x="4887325"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1"/>
          <p:cNvSpPr/>
          <p:nvPr/>
        </p:nvSpPr>
        <p:spPr>
          <a:xfrm>
            <a:off x="5039150"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1"/>
          <p:cNvSpPr txBox="1"/>
          <p:nvPr/>
        </p:nvSpPr>
        <p:spPr>
          <a:xfrm>
            <a:off x="5179833"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1</a:t>
            </a:r>
            <a:endParaRPr b="0" i="0" sz="1400" u="none" cap="none" strike="noStrike">
              <a:solidFill>
                <a:srgbClr val="000000"/>
              </a:solidFill>
              <a:latin typeface="Helvetica Neue"/>
              <a:ea typeface="Helvetica Neue"/>
              <a:cs typeface="Helvetica Neue"/>
              <a:sym typeface="Helvetica Neue"/>
            </a:endParaRPr>
          </a:p>
        </p:txBody>
      </p:sp>
      <p:sp>
        <p:nvSpPr>
          <p:cNvPr id="183" name="Google Shape;183;p31"/>
          <p:cNvSpPr txBox="1"/>
          <p:nvPr/>
        </p:nvSpPr>
        <p:spPr>
          <a:xfrm>
            <a:off x="5021600"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184" name="Google Shape;184;p31"/>
          <p:cNvCxnSpPr/>
          <p:nvPr/>
        </p:nvCxnSpPr>
        <p:spPr>
          <a:xfrm>
            <a:off x="5021575"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85" name="Google Shape;185;p31"/>
          <p:cNvCxnSpPr/>
          <p:nvPr/>
        </p:nvCxnSpPr>
        <p:spPr>
          <a:xfrm>
            <a:off x="5021575"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86" name="Google Shape;186;p31"/>
          <p:cNvCxnSpPr/>
          <p:nvPr/>
        </p:nvCxnSpPr>
        <p:spPr>
          <a:xfrm>
            <a:off x="5021575"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87" name="Google Shape;187;p31"/>
          <p:cNvCxnSpPr/>
          <p:nvPr/>
        </p:nvCxnSpPr>
        <p:spPr>
          <a:xfrm>
            <a:off x="5021575" y="3380081"/>
            <a:ext cx="1854900" cy="0"/>
          </a:xfrm>
          <a:prstGeom prst="straightConnector1">
            <a:avLst/>
          </a:prstGeom>
          <a:noFill/>
          <a:ln cap="flat" cmpd="sng" w="9525">
            <a:solidFill>
              <a:srgbClr val="EFEFEF"/>
            </a:solidFill>
            <a:prstDash val="solid"/>
            <a:round/>
            <a:headEnd len="sm" w="sm" type="none"/>
            <a:tailEnd len="sm" w="sm" type="none"/>
          </a:ln>
        </p:spPr>
      </p:cxnSp>
      <p:sp>
        <p:nvSpPr>
          <p:cNvPr id="188" name="Google Shape;188;p31"/>
          <p:cNvSpPr txBox="1"/>
          <p:nvPr/>
        </p:nvSpPr>
        <p:spPr>
          <a:xfrm>
            <a:off x="5038825" y="177635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s-419" sz="1200" u="none" cap="none" strike="noStrike">
                <a:solidFill>
                  <a:srgbClr val="000000"/>
                </a:solidFill>
                <a:latin typeface="Helvetica Neue"/>
                <a:ea typeface="Helvetica Neue"/>
                <a:cs typeface="Helvetica Neue"/>
                <a:sym typeface="Helvetica Neue"/>
              </a:rPr>
              <a:t>Números y cadenas de caracteres</a:t>
            </a:r>
            <a:endParaRPr b="1" i="0" sz="1200" u="none" cap="none" strike="noStrike">
              <a:solidFill>
                <a:srgbClr val="000000"/>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sp>
        <p:nvSpPr>
          <p:cNvPr id="189" name="Google Shape;189;p31"/>
          <p:cNvSpPr txBox="1"/>
          <p:nvPr/>
        </p:nvSpPr>
        <p:spPr>
          <a:xfrm>
            <a:off x="5353338" y="2545563"/>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419" sz="700" u="none" cap="none" strike="noStrike">
                <a:solidFill>
                  <a:srgbClr val="000000"/>
                </a:solidFill>
                <a:latin typeface="Helvetica Neue"/>
                <a:ea typeface="Helvetica Neue"/>
                <a:cs typeface="Helvetica Neue"/>
                <a:sym typeface="Helvetica Neue"/>
              </a:rPr>
              <a:t>DESAFÍO DE NÚMEROS</a:t>
            </a:r>
            <a:endParaRPr b="0" i="0" sz="700" u="none" cap="none" strike="noStrike">
              <a:solidFill>
                <a:srgbClr val="000000"/>
              </a:solidFill>
              <a:latin typeface="Helvetica Neue"/>
              <a:ea typeface="Helvetica Neue"/>
              <a:cs typeface="Helvetica Neue"/>
              <a:sym typeface="Helvetica Neue"/>
            </a:endParaRPr>
          </a:p>
        </p:txBody>
      </p:sp>
      <p:pic>
        <p:nvPicPr>
          <p:cNvPr id="190" name="Google Shape;190;p31"/>
          <p:cNvPicPr preferRelativeResize="0"/>
          <p:nvPr/>
        </p:nvPicPr>
        <p:blipFill rotWithShape="1">
          <a:blip r:embed="rId7">
            <a:alphaModFix/>
          </a:blip>
          <a:srcRect b="0" l="0" r="0" t="0"/>
          <a:stretch/>
        </p:blipFill>
        <p:spPr>
          <a:xfrm>
            <a:off x="5038825" y="2533730"/>
            <a:ext cx="307150" cy="307150"/>
          </a:xfrm>
          <a:prstGeom prst="rect">
            <a:avLst/>
          </a:prstGeom>
          <a:noFill/>
          <a:ln>
            <a:noFill/>
          </a:ln>
        </p:spPr>
      </p:pic>
      <p:sp>
        <p:nvSpPr>
          <p:cNvPr id="191" name="Google Shape;191;p31"/>
          <p:cNvSpPr txBox="1"/>
          <p:nvPr/>
        </p:nvSpPr>
        <p:spPr>
          <a:xfrm>
            <a:off x="5353663" y="3027663"/>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419" sz="700" u="none" cap="none" strike="noStrike">
                <a:solidFill>
                  <a:srgbClr val="000000"/>
                </a:solidFill>
                <a:latin typeface="Helvetica Neue"/>
                <a:ea typeface="Helvetica Neue"/>
                <a:cs typeface="Helvetica Neue"/>
                <a:sym typeface="Helvetica Neue"/>
              </a:rPr>
              <a:t>DESAFÍO DE STRING</a:t>
            </a:r>
            <a:endParaRPr b="0" i="0" sz="700" u="none" cap="none" strike="noStrike">
              <a:solidFill>
                <a:srgbClr val="000000"/>
              </a:solidFill>
              <a:latin typeface="Helvetica Neue"/>
              <a:ea typeface="Helvetica Neue"/>
              <a:cs typeface="Helvetica Neue"/>
              <a:sym typeface="Helvetica Neue"/>
            </a:endParaRPr>
          </a:p>
        </p:txBody>
      </p:sp>
      <p:pic>
        <p:nvPicPr>
          <p:cNvPr id="192" name="Google Shape;192;p31"/>
          <p:cNvPicPr preferRelativeResize="0"/>
          <p:nvPr/>
        </p:nvPicPr>
        <p:blipFill rotWithShape="1">
          <a:blip r:embed="rId7">
            <a:alphaModFix/>
          </a:blip>
          <a:srcRect b="0" l="0" r="0" t="0"/>
          <a:stretch/>
        </p:blipFill>
        <p:spPr>
          <a:xfrm>
            <a:off x="5039150" y="3015830"/>
            <a:ext cx="307150" cy="307150"/>
          </a:xfrm>
          <a:prstGeom prst="rect">
            <a:avLst/>
          </a:prstGeom>
          <a:noFill/>
          <a:ln>
            <a:noFill/>
          </a:ln>
        </p:spPr>
      </p:pic>
      <p:sp>
        <p:nvSpPr>
          <p:cNvPr id="193" name="Google Shape;193;p31"/>
          <p:cNvSpPr txBox="1"/>
          <p:nvPr/>
        </p:nvSpPr>
        <p:spPr>
          <a:xfrm>
            <a:off x="5353663" y="3509763"/>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419" sz="700" u="none" cap="none" strike="noStrike">
                <a:solidFill>
                  <a:srgbClr val="000000"/>
                </a:solidFill>
                <a:latin typeface="Helvetica Neue"/>
                <a:ea typeface="Helvetica Neue"/>
                <a:cs typeface="Helvetica Neue"/>
                <a:sym typeface="Helvetica Neue"/>
              </a:rPr>
              <a:t>DESAFÍO DE SLICING</a:t>
            </a:r>
            <a:endParaRPr b="0" i="0" sz="700" u="none" cap="none" strike="noStrike">
              <a:solidFill>
                <a:srgbClr val="000000"/>
              </a:solidFill>
              <a:latin typeface="Helvetica Neue"/>
              <a:ea typeface="Helvetica Neue"/>
              <a:cs typeface="Helvetica Neue"/>
              <a:sym typeface="Helvetica Neue"/>
            </a:endParaRPr>
          </a:p>
        </p:txBody>
      </p:sp>
      <p:pic>
        <p:nvPicPr>
          <p:cNvPr id="194" name="Google Shape;194;p31"/>
          <p:cNvPicPr preferRelativeResize="0"/>
          <p:nvPr/>
        </p:nvPicPr>
        <p:blipFill rotWithShape="1">
          <a:blip r:embed="rId7">
            <a:alphaModFix/>
          </a:blip>
          <a:srcRect b="0" l="0" r="0" t="0"/>
          <a:stretch/>
        </p:blipFill>
        <p:spPr>
          <a:xfrm>
            <a:off x="5039150" y="3497930"/>
            <a:ext cx="307150" cy="3071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570" name="Shape 570"/>
        <p:cNvGrpSpPr/>
        <p:nvPr/>
      </p:nvGrpSpPr>
      <p:grpSpPr>
        <a:xfrm>
          <a:off x="0" y="0"/>
          <a:ext cx="0" cy="0"/>
          <a:chOff x="0" y="0"/>
          <a:chExt cx="0" cy="0"/>
        </a:xfrm>
      </p:grpSpPr>
      <p:sp>
        <p:nvSpPr>
          <p:cNvPr id="571" name="Google Shape;571;p76"/>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PYTHON con IOS</a:t>
            </a:r>
            <a:endParaRPr b="0" i="1" sz="3600" u="none" cap="none" strike="noStrike">
              <a:solidFill>
                <a:srgbClr val="000000"/>
              </a:solidFill>
              <a:latin typeface="Anton"/>
              <a:ea typeface="Anton"/>
              <a:cs typeface="Anton"/>
              <a:sym typeface="Anton"/>
            </a:endParaRPr>
          </a:p>
        </p:txBody>
      </p:sp>
      <p:pic>
        <p:nvPicPr>
          <p:cNvPr id="572" name="Google Shape;572;p7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77"/>
          <p:cNvSpPr txBox="1"/>
          <p:nvPr>
            <p:ph type="title"/>
          </p:nvPr>
        </p:nvSpPr>
        <p:spPr>
          <a:xfrm>
            <a:off x="240275" y="455225"/>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sp>
        <p:nvSpPr>
          <p:cNvPr id="578" name="Google Shape;578;p7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1800"/>
              <a:buNone/>
            </a:pPr>
            <a:r>
              <a:rPr lang="es-419" sz="1700">
                <a:solidFill>
                  <a:srgbClr val="444444"/>
                </a:solidFill>
                <a:highlight>
                  <a:srgbClr val="FFFFFF"/>
                </a:highlight>
                <a:latin typeface="Helvetica Neue Light"/>
                <a:ea typeface="Helvetica Neue Light"/>
                <a:cs typeface="Helvetica Neue Light"/>
                <a:sym typeface="Helvetica Neue Light"/>
              </a:rPr>
              <a:t>Descargaremos Python desde su web oficial:</a:t>
            </a:r>
            <a:r>
              <a:rPr b="1" lang="es-419" sz="1700">
                <a:solidFill>
                  <a:srgbClr val="444444"/>
                </a:solidFill>
                <a:highlight>
                  <a:srgbClr val="FFFFFF"/>
                </a:highlight>
                <a:latin typeface="Helvetica Neue"/>
                <a:ea typeface="Helvetica Neue"/>
                <a:cs typeface="Helvetica Neue"/>
                <a:sym typeface="Helvetica Neue"/>
              </a:rPr>
              <a:t> </a:t>
            </a:r>
            <a:r>
              <a:rPr b="1" lang="es-419" sz="1700">
                <a:solidFill>
                  <a:srgbClr val="13C4A5"/>
                </a:solidFill>
                <a:highlight>
                  <a:srgbClr val="FFFFFF"/>
                </a:highlight>
                <a:uFill>
                  <a:noFill/>
                </a:uFill>
                <a:latin typeface="Helvetica Neue"/>
                <a:ea typeface="Helvetica Neue"/>
                <a:cs typeface="Helvetica Neue"/>
                <a:sym typeface="Helvetica Neue"/>
                <a:hlinkClick r:id="rId3">
                  <a:extLst>
                    <a:ext uri="{A12FA001-AC4F-418D-AE19-62706E023703}">
                      <ahyp:hlinkClr val="tx"/>
                    </a:ext>
                  </a:extLst>
                </a:hlinkClick>
              </a:rPr>
              <a:t>https://www.python.org/</a:t>
            </a:r>
            <a:endParaRPr b="1" sz="1700">
              <a:latin typeface="Helvetica Neue"/>
              <a:ea typeface="Helvetica Neue"/>
              <a:cs typeface="Helvetica Neue"/>
              <a:sym typeface="Helvetica Neue"/>
            </a:endParaRPr>
          </a:p>
          <a:p>
            <a:pPr indent="0" lvl="0" marL="0" rtl="0" algn="l">
              <a:lnSpc>
                <a:spcPct val="90000"/>
              </a:lnSpc>
              <a:spcBef>
                <a:spcPts val="0"/>
              </a:spcBef>
              <a:spcAft>
                <a:spcPts val="0"/>
              </a:spcAft>
              <a:buSzPts val="1800"/>
              <a:buNone/>
            </a:pPr>
            <a:r>
              <a:t/>
            </a:r>
            <a:endParaRPr sz="1700">
              <a:latin typeface="Helvetica Neue"/>
              <a:ea typeface="Helvetica Neue"/>
              <a:cs typeface="Helvetica Neue"/>
              <a:sym typeface="Helvetica Neue"/>
            </a:endParaRPr>
          </a:p>
          <a:p>
            <a:pPr indent="0" lvl="0" marL="0" rtl="0" algn="l">
              <a:lnSpc>
                <a:spcPct val="90000"/>
              </a:lnSpc>
              <a:spcBef>
                <a:spcPts val="0"/>
              </a:spcBef>
              <a:spcAft>
                <a:spcPts val="0"/>
              </a:spcAft>
              <a:buSzPts val="1800"/>
              <a:buNone/>
            </a:pPr>
            <a:r>
              <a:t/>
            </a:r>
            <a:endParaRPr sz="1700">
              <a:latin typeface="Helvetica Neue"/>
              <a:ea typeface="Helvetica Neue"/>
              <a:cs typeface="Helvetica Neue"/>
              <a:sym typeface="Helvetica Neue"/>
            </a:endParaRPr>
          </a:p>
        </p:txBody>
      </p:sp>
      <p:pic>
        <p:nvPicPr>
          <p:cNvPr id="579" name="Google Shape;579;p77"/>
          <p:cNvPicPr preferRelativeResize="0"/>
          <p:nvPr/>
        </p:nvPicPr>
        <p:blipFill rotWithShape="1">
          <a:blip r:embed="rId4">
            <a:alphaModFix/>
          </a:blip>
          <a:srcRect b="0" l="0" r="0" t="0"/>
          <a:stretch/>
        </p:blipFill>
        <p:spPr>
          <a:xfrm>
            <a:off x="1318588" y="1698572"/>
            <a:ext cx="6506824" cy="3144899"/>
          </a:xfrm>
          <a:prstGeom prst="rect">
            <a:avLst/>
          </a:prstGeom>
          <a:noFill/>
          <a:ln>
            <a:noFill/>
          </a:ln>
        </p:spPr>
      </p:pic>
      <p:pic>
        <p:nvPicPr>
          <p:cNvPr id="580" name="Google Shape;580;p77"/>
          <p:cNvPicPr preferRelativeResize="0"/>
          <p:nvPr/>
        </p:nvPicPr>
        <p:blipFill rotWithShape="1">
          <a:blip r:embed="rId5">
            <a:alphaModFix/>
          </a:blip>
          <a:srcRect b="0" l="0" r="0" t="0"/>
          <a:stretch/>
        </p:blipFill>
        <p:spPr>
          <a:xfrm>
            <a:off x="7957475" y="4812825"/>
            <a:ext cx="1186526" cy="330675"/>
          </a:xfrm>
          <a:prstGeom prst="rect">
            <a:avLst/>
          </a:prstGeom>
          <a:noFill/>
          <a:ln>
            <a:noFill/>
          </a:ln>
        </p:spPr>
      </p:pic>
      <p:pic>
        <p:nvPicPr>
          <p:cNvPr id="581" name="Google Shape;581;p77"/>
          <p:cNvPicPr preferRelativeResize="0"/>
          <p:nvPr/>
        </p:nvPicPr>
        <p:blipFill rotWithShape="1">
          <a:blip r:embed="rId6">
            <a:alphaModFix/>
          </a:blip>
          <a:srcRect b="0" l="0" r="0" t="0"/>
          <a:stretch/>
        </p:blipFill>
        <p:spPr>
          <a:xfrm>
            <a:off x="8030300" y="217928"/>
            <a:ext cx="935425" cy="935425"/>
          </a:xfrm>
          <a:prstGeom prst="rect">
            <a:avLst/>
          </a:prstGeom>
          <a:noFill/>
          <a:ln>
            <a:noFill/>
          </a:ln>
        </p:spPr>
      </p:pic>
      <p:grpSp>
        <p:nvGrpSpPr>
          <p:cNvPr id="582" name="Google Shape;582;p77"/>
          <p:cNvGrpSpPr/>
          <p:nvPr/>
        </p:nvGrpSpPr>
        <p:grpSpPr>
          <a:xfrm>
            <a:off x="479663" y="1027913"/>
            <a:ext cx="614100" cy="614100"/>
            <a:chOff x="694013" y="641975"/>
            <a:chExt cx="614100" cy="614100"/>
          </a:xfrm>
        </p:grpSpPr>
        <p:sp>
          <p:nvSpPr>
            <p:cNvPr id="583" name="Google Shape;583;p77"/>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77"/>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1</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78"/>
          <p:cNvSpPr txBox="1"/>
          <p:nvPr>
            <p:ph idx="1" type="body"/>
          </p:nvPr>
        </p:nvSpPr>
        <p:spPr>
          <a:xfrm>
            <a:off x="734900" y="1112375"/>
            <a:ext cx="6684300" cy="724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En la página principal ponemos el cursor sobre </a:t>
            </a:r>
            <a:r>
              <a:rPr lang="es-419" sz="1800">
                <a:solidFill>
                  <a:srgbClr val="444444"/>
                </a:solidFill>
                <a:highlight>
                  <a:srgbClr val="3CEFAB"/>
                </a:highlight>
                <a:latin typeface="Helvetica Neue Light"/>
                <a:ea typeface="Helvetica Neue Light"/>
                <a:cs typeface="Helvetica Neue Light"/>
                <a:sym typeface="Helvetica Neue Light"/>
              </a:rPr>
              <a:t>Downloads</a:t>
            </a:r>
            <a:r>
              <a:rPr lang="es-419" sz="1800">
                <a:solidFill>
                  <a:srgbClr val="444444"/>
                </a:solidFill>
                <a:highlight>
                  <a:srgbClr val="FFFFFF"/>
                </a:highlight>
                <a:latin typeface="Helvetica Neue Light"/>
                <a:ea typeface="Helvetica Neue Light"/>
                <a:cs typeface="Helvetica Neue Light"/>
                <a:sym typeface="Helvetica Neue Light"/>
              </a:rPr>
              <a:t> y en el menú que se despliega pulsamos en </a:t>
            </a:r>
            <a:r>
              <a:rPr lang="es-419" sz="1800">
                <a:solidFill>
                  <a:srgbClr val="444444"/>
                </a:solidFill>
                <a:highlight>
                  <a:srgbClr val="3CEFAB"/>
                </a:highlight>
                <a:latin typeface="Helvetica Neue Light"/>
                <a:ea typeface="Helvetica Neue Light"/>
                <a:cs typeface="Helvetica Neue Light"/>
                <a:sym typeface="Helvetica Neue Light"/>
              </a:rPr>
              <a:t>Python 3.8.0,</a:t>
            </a:r>
            <a:r>
              <a:rPr lang="es-419" sz="1800">
                <a:solidFill>
                  <a:srgbClr val="444444"/>
                </a:solidFill>
                <a:highlight>
                  <a:srgbClr val="FFFFFF"/>
                </a:highlight>
                <a:latin typeface="Helvetica Neue Light"/>
                <a:ea typeface="Helvetica Neue Light"/>
                <a:cs typeface="Helvetica Neue Light"/>
                <a:sym typeface="Helvetica Neue Light"/>
              </a:rPr>
              <a:t> bajo </a:t>
            </a:r>
            <a:r>
              <a:rPr lang="es-419" sz="1800">
                <a:solidFill>
                  <a:srgbClr val="444444"/>
                </a:solidFill>
                <a:highlight>
                  <a:srgbClr val="3CEFAB"/>
                </a:highlight>
                <a:latin typeface="Helvetica Neue Light"/>
                <a:ea typeface="Helvetica Neue Light"/>
                <a:cs typeface="Helvetica Neue Light"/>
                <a:sym typeface="Helvetica Neue Light"/>
              </a:rPr>
              <a:t>Download for Mac OS X</a:t>
            </a:r>
            <a:endParaRPr sz="1800">
              <a:highlight>
                <a:srgbClr val="3CEFAB"/>
              </a:highlight>
              <a:latin typeface="Helvetica Neue Light"/>
              <a:ea typeface="Helvetica Neue Light"/>
              <a:cs typeface="Helvetica Neue Light"/>
              <a:sym typeface="Helvetica Neue Light"/>
            </a:endParaRPr>
          </a:p>
        </p:txBody>
      </p:sp>
      <p:pic>
        <p:nvPicPr>
          <p:cNvPr id="590" name="Google Shape;590;p78"/>
          <p:cNvPicPr preferRelativeResize="0"/>
          <p:nvPr/>
        </p:nvPicPr>
        <p:blipFill rotWithShape="1">
          <a:blip r:embed="rId3">
            <a:alphaModFix/>
          </a:blip>
          <a:srcRect b="0" l="0" r="0" t="0"/>
          <a:stretch/>
        </p:blipFill>
        <p:spPr>
          <a:xfrm>
            <a:off x="1849225" y="1975775"/>
            <a:ext cx="5829724" cy="2500675"/>
          </a:xfrm>
          <a:prstGeom prst="rect">
            <a:avLst/>
          </a:prstGeom>
          <a:noFill/>
          <a:ln>
            <a:noFill/>
          </a:ln>
        </p:spPr>
      </p:pic>
      <p:sp>
        <p:nvSpPr>
          <p:cNvPr id="591" name="Google Shape;591;p78"/>
          <p:cNvSpPr txBox="1"/>
          <p:nvPr/>
        </p:nvSpPr>
        <p:spPr>
          <a:xfrm>
            <a:off x="370400" y="4615350"/>
            <a:ext cx="4693800" cy="4341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1700"/>
              <a:buFont typeface="Arial"/>
              <a:buNone/>
            </a:pPr>
            <a:r>
              <a:rPr b="0" i="0" lang="es-419" sz="1800" u="none" cap="none" strike="noStrike">
                <a:solidFill>
                  <a:srgbClr val="444444"/>
                </a:solidFill>
                <a:highlight>
                  <a:srgbClr val="FFFFFF"/>
                </a:highlight>
                <a:latin typeface="Helvetica Neue Light"/>
                <a:ea typeface="Helvetica Neue Light"/>
                <a:cs typeface="Helvetica Neue Light"/>
                <a:sym typeface="Helvetica Neue Light"/>
              </a:rPr>
              <a:t>Comenzará automáticamente la descarga </a:t>
            </a:r>
            <a:endParaRPr b="0" i="0" sz="1500" u="none" cap="none" strike="noStrike">
              <a:solidFill>
                <a:srgbClr val="000000"/>
              </a:solidFill>
              <a:latin typeface="Arial"/>
              <a:ea typeface="Arial"/>
              <a:cs typeface="Arial"/>
              <a:sym typeface="Arial"/>
            </a:endParaRPr>
          </a:p>
        </p:txBody>
      </p:sp>
      <p:pic>
        <p:nvPicPr>
          <p:cNvPr id="592" name="Google Shape;592;p78"/>
          <p:cNvPicPr preferRelativeResize="0"/>
          <p:nvPr/>
        </p:nvPicPr>
        <p:blipFill rotWithShape="1">
          <a:blip r:embed="rId4">
            <a:alphaModFix/>
          </a:blip>
          <a:srcRect b="0" l="0" r="0" t="0"/>
          <a:stretch/>
        </p:blipFill>
        <p:spPr>
          <a:xfrm>
            <a:off x="4776100" y="4563250"/>
            <a:ext cx="2133150" cy="538300"/>
          </a:xfrm>
          <a:prstGeom prst="rect">
            <a:avLst/>
          </a:prstGeom>
          <a:noFill/>
          <a:ln>
            <a:noFill/>
          </a:ln>
        </p:spPr>
      </p:pic>
      <p:pic>
        <p:nvPicPr>
          <p:cNvPr id="593" name="Google Shape;593;p78"/>
          <p:cNvPicPr preferRelativeResize="0"/>
          <p:nvPr/>
        </p:nvPicPr>
        <p:blipFill rotWithShape="1">
          <a:blip r:embed="rId5">
            <a:alphaModFix/>
          </a:blip>
          <a:srcRect b="0" l="0" r="0" t="0"/>
          <a:stretch/>
        </p:blipFill>
        <p:spPr>
          <a:xfrm>
            <a:off x="7895500" y="4713675"/>
            <a:ext cx="1186526" cy="330675"/>
          </a:xfrm>
          <a:prstGeom prst="rect">
            <a:avLst/>
          </a:prstGeom>
          <a:noFill/>
          <a:ln>
            <a:noFill/>
          </a:ln>
        </p:spPr>
      </p:pic>
      <p:pic>
        <p:nvPicPr>
          <p:cNvPr id="594" name="Google Shape;594;p78"/>
          <p:cNvPicPr preferRelativeResize="0"/>
          <p:nvPr/>
        </p:nvPicPr>
        <p:blipFill rotWithShape="1">
          <a:blip r:embed="rId6">
            <a:alphaModFix/>
          </a:blip>
          <a:srcRect b="0" l="0" r="0" t="0"/>
          <a:stretch/>
        </p:blipFill>
        <p:spPr>
          <a:xfrm>
            <a:off x="8208575" y="-33834"/>
            <a:ext cx="935425" cy="935425"/>
          </a:xfrm>
          <a:prstGeom prst="rect">
            <a:avLst/>
          </a:prstGeom>
          <a:noFill/>
          <a:ln>
            <a:noFill/>
          </a:ln>
        </p:spPr>
      </p:pic>
      <p:sp>
        <p:nvSpPr>
          <p:cNvPr id="595" name="Google Shape;595;p78"/>
          <p:cNvSpPr txBox="1"/>
          <p:nvPr>
            <p:ph type="title"/>
          </p:nvPr>
        </p:nvSpPr>
        <p:spPr>
          <a:xfrm>
            <a:off x="311700" y="147525"/>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grpSp>
        <p:nvGrpSpPr>
          <p:cNvPr id="596" name="Google Shape;596;p78"/>
          <p:cNvGrpSpPr/>
          <p:nvPr/>
        </p:nvGrpSpPr>
        <p:grpSpPr>
          <a:xfrm>
            <a:off x="183688" y="901588"/>
            <a:ext cx="614100" cy="614100"/>
            <a:chOff x="694013" y="641975"/>
            <a:chExt cx="614100" cy="614100"/>
          </a:xfrm>
        </p:grpSpPr>
        <p:sp>
          <p:nvSpPr>
            <p:cNvPr id="597" name="Google Shape;597;p78"/>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8"/>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79"/>
          <p:cNvSpPr txBox="1"/>
          <p:nvPr>
            <p:ph idx="1" type="body"/>
          </p:nvPr>
        </p:nvSpPr>
        <p:spPr>
          <a:xfrm>
            <a:off x="4461525" y="1456800"/>
            <a:ext cx="4296600" cy="3686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150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Una vez terminada ejecutamos el </a:t>
            </a:r>
            <a:r>
              <a:rPr lang="es-419" sz="1800">
                <a:solidFill>
                  <a:srgbClr val="444444"/>
                </a:solidFill>
                <a:highlight>
                  <a:srgbClr val="3CEFAB"/>
                </a:highlight>
                <a:latin typeface="Helvetica Neue Light"/>
                <a:ea typeface="Helvetica Neue Light"/>
                <a:cs typeface="Helvetica Neue Light"/>
                <a:sym typeface="Helvetica Neue Light"/>
              </a:rPr>
              <a:t>archivo </a:t>
            </a:r>
            <a:r>
              <a:rPr b="1" lang="es-419" sz="1800">
                <a:solidFill>
                  <a:srgbClr val="444444"/>
                </a:solidFill>
                <a:highlight>
                  <a:srgbClr val="3CEFAB"/>
                </a:highlight>
                <a:latin typeface="Helvetica Neue"/>
                <a:ea typeface="Helvetica Neue"/>
                <a:cs typeface="Helvetica Neue"/>
                <a:sym typeface="Helvetica Neue"/>
              </a:rPr>
              <a:t>.pkg</a:t>
            </a:r>
            <a:r>
              <a:rPr lang="es-419" sz="1800">
                <a:solidFill>
                  <a:srgbClr val="444444"/>
                </a:solidFill>
                <a:highlight>
                  <a:srgbClr val="3CEFAB"/>
                </a:highlight>
                <a:latin typeface="Helvetica Neue Light"/>
                <a:ea typeface="Helvetica Neue Light"/>
                <a:cs typeface="Helvetica Neue Light"/>
                <a:sym typeface="Helvetica Neue Light"/>
              </a:rPr>
              <a:t> </a:t>
            </a:r>
            <a:r>
              <a:rPr lang="es-419" sz="1800">
                <a:solidFill>
                  <a:srgbClr val="444444"/>
                </a:solidFill>
                <a:highlight>
                  <a:srgbClr val="FFFFFF"/>
                </a:highlight>
                <a:latin typeface="Helvetica Neue Light"/>
                <a:ea typeface="Helvetica Neue Light"/>
                <a:cs typeface="Helvetica Neue Light"/>
                <a:sym typeface="Helvetica Neue Light"/>
              </a:rPr>
              <a:t>y se iniciará el </a:t>
            </a:r>
            <a:r>
              <a:rPr b="1" lang="es-419" sz="1800">
                <a:solidFill>
                  <a:srgbClr val="444444"/>
                </a:solidFill>
                <a:highlight>
                  <a:srgbClr val="3CEFAB"/>
                </a:highlight>
                <a:latin typeface="Helvetica Neue"/>
                <a:ea typeface="Helvetica Neue"/>
                <a:cs typeface="Helvetica Neue"/>
                <a:sym typeface="Helvetica Neue"/>
              </a:rPr>
              <a:t>asistente de instalación</a:t>
            </a:r>
            <a:r>
              <a:rPr lang="es-419" sz="1800">
                <a:solidFill>
                  <a:srgbClr val="444444"/>
                </a:solidFill>
                <a:highlight>
                  <a:srgbClr val="FFFFFF"/>
                </a:highlight>
                <a:latin typeface="Helvetica Neue Light"/>
                <a:ea typeface="Helvetica Neue Light"/>
                <a:cs typeface="Helvetica Neue Light"/>
                <a:sym typeface="Helvetica Neue Light"/>
              </a:rPr>
              <a:t>.Pulsar en </a:t>
            </a:r>
            <a:r>
              <a:rPr b="1" lang="es-419" sz="1800">
                <a:solidFill>
                  <a:srgbClr val="444444"/>
                </a:solidFill>
                <a:highlight>
                  <a:srgbClr val="3CEFAB"/>
                </a:highlight>
                <a:latin typeface="Helvetica Neue"/>
                <a:ea typeface="Helvetica Neue"/>
                <a:cs typeface="Helvetica Neue"/>
                <a:sym typeface="Helvetica Neue"/>
              </a:rPr>
              <a:t>continuar </a:t>
            </a:r>
            <a:r>
              <a:rPr lang="es-419" sz="1800">
                <a:solidFill>
                  <a:srgbClr val="444444"/>
                </a:solidFill>
                <a:highlight>
                  <a:srgbClr val="FFFFFF"/>
                </a:highlight>
                <a:latin typeface="Helvetica Neue Light"/>
                <a:ea typeface="Helvetica Neue Light"/>
                <a:cs typeface="Helvetica Neue Light"/>
                <a:sym typeface="Helvetica Neue Light"/>
              </a:rPr>
              <a:t>y se nos abrirá la pantalla</a:t>
            </a:r>
            <a:r>
              <a:rPr b="1" lang="es-419" sz="1800">
                <a:solidFill>
                  <a:srgbClr val="444444"/>
                </a:solidFill>
                <a:highlight>
                  <a:srgbClr val="FFFFFF"/>
                </a:highlight>
                <a:latin typeface="Helvetica Neue"/>
                <a:ea typeface="Helvetica Neue"/>
                <a:cs typeface="Helvetica Neue"/>
                <a:sym typeface="Helvetica Neue"/>
              </a:rPr>
              <a:t> </a:t>
            </a:r>
            <a:r>
              <a:rPr b="1" lang="es-419" sz="1800">
                <a:solidFill>
                  <a:srgbClr val="444444"/>
                </a:solidFill>
                <a:highlight>
                  <a:srgbClr val="3CEFAB"/>
                </a:highlight>
                <a:latin typeface="Helvetica Neue"/>
                <a:ea typeface="Helvetica Neue"/>
                <a:cs typeface="Helvetica Neue"/>
                <a:sym typeface="Helvetica Neue"/>
              </a:rPr>
              <a:t>leeme</a:t>
            </a:r>
            <a:r>
              <a:rPr b="1" lang="es-419" sz="1800">
                <a:solidFill>
                  <a:srgbClr val="444444"/>
                </a:solidFill>
                <a:highlight>
                  <a:srgbClr val="FFFFFF"/>
                </a:highlight>
                <a:latin typeface="Helvetica Neue"/>
                <a:ea typeface="Helvetica Neue"/>
                <a:cs typeface="Helvetica Neue"/>
                <a:sym typeface="Helvetica Neue"/>
              </a:rPr>
              <a:t>. </a:t>
            </a:r>
            <a:br>
              <a:rPr b="1" lang="es-419" sz="1800">
                <a:solidFill>
                  <a:srgbClr val="444444"/>
                </a:solidFill>
                <a:highlight>
                  <a:srgbClr val="FFFFFF"/>
                </a:highlight>
                <a:latin typeface="Helvetica Neue"/>
                <a:ea typeface="Helvetica Neue"/>
                <a:cs typeface="Helvetica Neue"/>
                <a:sym typeface="Helvetica Neue"/>
              </a:rPr>
            </a:br>
            <a:r>
              <a:rPr lang="es-419" sz="1800">
                <a:solidFill>
                  <a:srgbClr val="444444"/>
                </a:solidFill>
                <a:highlight>
                  <a:srgbClr val="FFFFFF"/>
                </a:highlight>
                <a:latin typeface="Helvetica Neue Light"/>
                <a:ea typeface="Helvetica Neue Light"/>
                <a:cs typeface="Helvetica Neue Light"/>
                <a:sym typeface="Helvetica Neue Light"/>
              </a:rPr>
              <a:t>En ella se muestra información relacionada con la versión de Python, del sistema, la instalación, etc.</a:t>
            </a:r>
            <a:br>
              <a:rPr lang="es-419" sz="1800">
                <a:solidFill>
                  <a:srgbClr val="444444"/>
                </a:solidFill>
                <a:highlight>
                  <a:srgbClr val="FFFFFF"/>
                </a:highlight>
                <a:latin typeface="Helvetica Neue Light"/>
                <a:ea typeface="Helvetica Neue Light"/>
                <a:cs typeface="Helvetica Neue Light"/>
                <a:sym typeface="Helvetica Neue Light"/>
              </a:rPr>
            </a:br>
            <a:r>
              <a:rPr lang="es-419" sz="1800">
                <a:solidFill>
                  <a:srgbClr val="444444"/>
                </a:solidFill>
                <a:highlight>
                  <a:srgbClr val="FFFFFF"/>
                </a:highlight>
                <a:latin typeface="Helvetica Neue Light"/>
                <a:ea typeface="Helvetica Neue Light"/>
                <a:cs typeface="Helvetica Neue Light"/>
                <a:sym typeface="Helvetica Neue Light"/>
              </a:rPr>
              <a:t>Pulsar en </a:t>
            </a:r>
            <a:r>
              <a:rPr b="1" lang="es-419" sz="1800">
                <a:solidFill>
                  <a:srgbClr val="444444"/>
                </a:solidFill>
                <a:highlight>
                  <a:srgbClr val="3CEFAB"/>
                </a:highlight>
                <a:latin typeface="Helvetica Neue"/>
                <a:ea typeface="Helvetica Neue"/>
                <a:cs typeface="Helvetica Neue"/>
                <a:sym typeface="Helvetica Neue"/>
              </a:rPr>
              <a:t>continuar</a:t>
            </a:r>
            <a:r>
              <a:rPr lang="es-419" sz="1800">
                <a:solidFill>
                  <a:srgbClr val="444444"/>
                </a:solidFill>
                <a:highlight>
                  <a:srgbClr val="3CEFAB"/>
                </a:highlight>
                <a:latin typeface="Helvetica Neue Light"/>
                <a:ea typeface="Helvetica Neue Light"/>
                <a:cs typeface="Helvetica Neue Light"/>
                <a:sym typeface="Helvetica Neue Light"/>
              </a:rPr>
              <a:t>. </a:t>
            </a:r>
            <a:endParaRPr sz="1800">
              <a:solidFill>
                <a:srgbClr val="444444"/>
              </a:solidFill>
              <a:highlight>
                <a:srgbClr val="3CEFAB"/>
              </a:highlight>
              <a:latin typeface="Helvetica Neue Light"/>
              <a:ea typeface="Helvetica Neue Light"/>
              <a:cs typeface="Helvetica Neue Light"/>
              <a:sym typeface="Helvetica Neue Light"/>
            </a:endParaRPr>
          </a:p>
        </p:txBody>
      </p:sp>
      <p:pic>
        <p:nvPicPr>
          <p:cNvPr id="604" name="Google Shape;604;p79"/>
          <p:cNvPicPr preferRelativeResize="0"/>
          <p:nvPr/>
        </p:nvPicPr>
        <p:blipFill rotWithShape="1">
          <a:blip r:embed="rId3">
            <a:alphaModFix/>
          </a:blip>
          <a:srcRect b="0" l="0" r="0" t="0"/>
          <a:stretch/>
        </p:blipFill>
        <p:spPr>
          <a:xfrm>
            <a:off x="283700" y="217925"/>
            <a:ext cx="3668600" cy="2408400"/>
          </a:xfrm>
          <a:prstGeom prst="rect">
            <a:avLst/>
          </a:prstGeom>
          <a:noFill/>
          <a:ln>
            <a:noFill/>
          </a:ln>
        </p:spPr>
      </p:pic>
      <p:pic>
        <p:nvPicPr>
          <p:cNvPr id="605" name="Google Shape;605;p79"/>
          <p:cNvPicPr preferRelativeResize="0"/>
          <p:nvPr/>
        </p:nvPicPr>
        <p:blipFill rotWithShape="1">
          <a:blip r:embed="rId4">
            <a:alphaModFix/>
          </a:blip>
          <a:srcRect b="0" l="0" r="0" t="0"/>
          <a:stretch/>
        </p:blipFill>
        <p:spPr>
          <a:xfrm>
            <a:off x="7895500" y="4713675"/>
            <a:ext cx="1186526" cy="330675"/>
          </a:xfrm>
          <a:prstGeom prst="rect">
            <a:avLst/>
          </a:prstGeom>
          <a:noFill/>
          <a:ln>
            <a:noFill/>
          </a:ln>
        </p:spPr>
      </p:pic>
      <p:pic>
        <p:nvPicPr>
          <p:cNvPr id="606" name="Google Shape;606;p79"/>
          <p:cNvPicPr preferRelativeResize="0"/>
          <p:nvPr/>
        </p:nvPicPr>
        <p:blipFill rotWithShape="1">
          <a:blip r:embed="rId5">
            <a:alphaModFix/>
          </a:blip>
          <a:srcRect b="0" l="0" r="0" t="0"/>
          <a:stretch/>
        </p:blipFill>
        <p:spPr>
          <a:xfrm>
            <a:off x="283700" y="2725800"/>
            <a:ext cx="3668600" cy="2318550"/>
          </a:xfrm>
          <a:prstGeom prst="rect">
            <a:avLst/>
          </a:prstGeom>
          <a:noFill/>
          <a:ln>
            <a:noFill/>
          </a:ln>
        </p:spPr>
      </p:pic>
      <p:pic>
        <p:nvPicPr>
          <p:cNvPr id="607" name="Google Shape;607;p79"/>
          <p:cNvPicPr preferRelativeResize="0"/>
          <p:nvPr/>
        </p:nvPicPr>
        <p:blipFill rotWithShape="1">
          <a:blip r:embed="rId6">
            <a:alphaModFix/>
          </a:blip>
          <a:srcRect b="0" l="0" r="0" t="0"/>
          <a:stretch/>
        </p:blipFill>
        <p:spPr>
          <a:xfrm>
            <a:off x="8030300" y="217928"/>
            <a:ext cx="935425" cy="935425"/>
          </a:xfrm>
          <a:prstGeom prst="rect">
            <a:avLst/>
          </a:prstGeom>
          <a:noFill/>
          <a:ln>
            <a:noFill/>
          </a:ln>
        </p:spPr>
      </p:pic>
      <p:sp>
        <p:nvSpPr>
          <p:cNvPr id="608" name="Google Shape;608;p79"/>
          <p:cNvSpPr txBox="1"/>
          <p:nvPr>
            <p:ph type="title"/>
          </p:nvPr>
        </p:nvSpPr>
        <p:spPr>
          <a:xfrm>
            <a:off x="4612825" y="47000"/>
            <a:ext cx="36687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500">
                <a:solidFill>
                  <a:srgbClr val="121212"/>
                </a:solidFill>
                <a:latin typeface="Anton"/>
                <a:ea typeface="Anton"/>
                <a:cs typeface="Anton"/>
                <a:sym typeface="Anton"/>
              </a:rPr>
              <a:t>Instalación de Python en Mac</a:t>
            </a:r>
            <a:endParaRPr i="1" sz="34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grpSp>
        <p:nvGrpSpPr>
          <p:cNvPr id="609" name="Google Shape;609;p79"/>
          <p:cNvGrpSpPr/>
          <p:nvPr/>
        </p:nvGrpSpPr>
        <p:grpSpPr>
          <a:xfrm>
            <a:off x="3952288" y="1371663"/>
            <a:ext cx="614100" cy="614100"/>
            <a:chOff x="694013" y="641975"/>
            <a:chExt cx="614100" cy="614100"/>
          </a:xfrm>
        </p:grpSpPr>
        <p:sp>
          <p:nvSpPr>
            <p:cNvPr id="610" name="Google Shape;610;p79"/>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79"/>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3</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80"/>
          <p:cNvSpPr txBox="1"/>
          <p:nvPr>
            <p:ph idx="1" type="body"/>
          </p:nvPr>
        </p:nvSpPr>
        <p:spPr>
          <a:xfrm>
            <a:off x="5335325" y="1727100"/>
            <a:ext cx="3746700" cy="34164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1800"/>
              <a:buNone/>
            </a:pPr>
            <a:r>
              <a:rPr lang="es-419" sz="1700">
                <a:solidFill>
                  <a:srgbClr val="444444"/>
                </a:solidFill>
                <a:highlight>
                  <a:srgbClr val="FFFFFF"/>
                </a:highlight>
                <a:latin typeface="Helvetica Neue Light"/>
                <a:ea typeface="Helvetica Neue Light"/>
                <a:cs typeface="Helvetica Neue Light"/>
                <a:sym typeface="Helvetica Neue Light"/>
              </a:rPr>
              <a:t>La siguiente pantalla del instalador nos muestra el contrato de </a:t>
            </a:r>
            <a:r>
              <a:rPr b="1" lang="es-419" sz="1700">
                <a:solidFill>
                  <a:srgbClr val="444444"/>
                </a:solidFill>
                <a:highlight>
                  <a:srgbClr val="FFFFFF"/>
                </a:highlight>
                <a:latin typeface="Helvetica Neue"/>
                <a:ea typeface="Helvetica Neue"/>
                <a:cs typeface="Helvetica Neue"/>
                <a:sym typeface="Helvetica Neue"/>
              </a:rPr>
              <a:t>licencia</a:t>
            </a:r>
            <a:r>
              <a:rPr lang="es-419" sz="1700">
                <a:solidFill>
                  <a:srgbClr val="444444"/>
                </a:solidFill>
                <a:highlight>
                  <a:srgbClr val="FFFFFF"/>
                </a:highlight>
                <a:latin typeface="Helvetica Neue Light"/>
                <a:ea typeface="Helvetica Neue Light"/>
                <a:cs typeface="Helvetica Neue Light"/>
                <a:sym typeface="Helvetica Neue Light"/>
              </a:rPr>
              <a:t>.</a:t>
            </a:r>
            <a:br>
              <a:rPr lang="es-419" sz="1700">
                <a:solidFill>
                  <a:srgbClr val="444444"/>
                </a:solidFill>
                <a:highlight>
                  <a:srgbClr val="FFFFFF"/>
                </a:highlight>
                <a:latin typeface="Helvetica Neue Light"/>
                <a:ea typeface="Helvetica Neue Light"/>
                <a:cs typeface="Helvetica Neue Light"/>
                <a:sym typeface="Helvetica Neue Light"/>
              </a:rPr>
            </a:br>
            <a:r>
              <a:rPr lang="es-419" sz="1700">
                <a:solidFill>
                  <a:srgbClr val="444444"/>
                </a:solidFill>
                <a:highlight>
                  <a:srgbClr val="FFFFFF"/>
                </a:highlight>
                <a:latin typeface="Helvetica Neue Light"/>
                <a:ea typeface="Helvetica Neue Light"/>
                <a:cs typeface="Helvetica Neue Light"/>
                <a:sym typeface="Helvetica Neue Light"/>
              </a:rPr>
              <a:t>Al pulsar en </a:t>
            </a:r>
            <a:r>
              <a:rPr b="1" lang="es-419" sz="1700">
                <a:solidFill>
                  <a:srgbClr val="444444"/>
                </a:solidFill>
                <a:highlight>
                  <a:srgbClr val="FFFFFF"/>
                </a:highlight>
                <a:latin typeface="Helvetica Neue"/>
                <a:ea typeface="Helvetica Neue"/>
                <a:cs typeface="Helvetica Neue"/>
                <a:sym typeface="Helvetica Neue"/>
              </a:rPr>
              <a:t>Continuar </a:t>
            </a:r>
            <a:r>
              <a:rPr lang="es-419" sz="1700">
                <a:solidFill>
                  <a:srgbClr val="444444"/>
                </a:solidFill>
                <a:highlight>
                  <a:srgbClr val="FFFFFF"/>
                </a:highlight>
                <a:latin typeface="Helvetica Neue Light"/>
                <a:ea typeface="Helvetica Neue Light"/>
                <a:cs typeface="Helvetica Neue Light"/>
                <a:sym typeface="Helvetica Neue Light"/>
              </a:rPr>
              <a:t>nos preguntará si lo aceptamos o no. </a:t>
            </a:r>
            <a:br>
              <a:rPr lang="es-419" sz="1700">
                <a:solidFill>
                  <a:srgbClr val="444444"/>
                </a:solidFill>
                <a:highlight>
                  <a:srgbClr val="FFFFFF"/>
                </a:highlight>
                <a:latin typeface="Helvetica Neue Light"/>
                <a:ea typeface="Helvetica Neue Light"/>
                <a:cs typeface="Helvetica Neue Light"/>
                <a:sym typeface="Helvetica Neue Light"/>
              </a:rPr>
            </a:br>
            <a:r>
              <a:rPr lang="es-419" sz="1700">
                <a:solidFill>
                  <a:srgbClr val="444444"/>
                </a:solidFill>
                <a:highlight>
                  <a:srgbClr val="FFFFFF"/>
                </a:highlight>
                <a:latin typeface="Helvetica Neue Light"/>
                <a:ea typeface="Helvetica Neue Light"/>
                <a:cs typeface="Helvetica Neue Light"/>
                <a:sym typeface="Helvetica Neue Light"/>
              </a:rPr>
              <a:t>Debemos aceptarlo para poder continuar con la instalación.</a:t>
            </a:r>
            <a:endParaRPr sz="1700">
              <a:solidFill>
                <a:srgbClr val="444444"/>
              </a:solidFill>
              <a:highlight>
                <a:srgbClr val="FFFFFF"/>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SzPts val="1800"/>
              <a:buNone/>
            </a:pPr>
            <a:r>
              <a:rPr lang="es-419" sz="1700">
                <a:solidFill>
                  <a:srgbClr val="444444"/>
                </a:solidFill>
                <a:highlight>
                  <a:srgbClr val="FFFFFF"/>
                </a:highlight>
                <a:latin typeface="Helvetica Neue Light"/>
                <a:ea typeface="Helvetica Neue Light"/>
                <a:cs typeface="Helvetica Neue Light"/>
                <a:sym typeface="Helvetica Neue Light"/>
              </a:rPr>
              <a:t> </a:t>
            </a:r>
            <a:r>
              <a:rPr lang="es-419" sz="1700">
                <a:solidFill>
                  <a:srgbClr val="444444"/>
                </a:solidFill>
                <a:highlight>
                  <a:srgbClr val="3CEFAB"/>
                </a:highlight>
                <a:latin typeface="Helvetica Neue Light"/>
                <a:ea typeface="Helvetica Neue Light"/>
                <a:cs typeface="Helvetica Neue Light"/>
                <a:sym typeface="Helvetica Neue Light"/>
              </a:rPr>
              <a:t>Pulsar en </a:t>
            </a:r>
            <a:r>
              <a:rPr b="1" lang="es-419" sz="1700">
                <a:solidFill>
                  <a:srgbClr val="444444"/>
                </a:solidFill>
                <a:highlight>
                  <a:srgbClr val="3CEFAB"/>
                </a:highlight>
                <a:latin typeface="Helvetica Neue"/>
                <a:ea typeface="Helvetica Neue"/>
                <a:cs typeface="Helvetica Neue"/>
                <a:sym typeface="Helvetica Neue"/>
              </a:rPr>
              <a:t>Acepto</a:t>
            </a:r>
            <a:r>
              <a:rPr lang="es-419" sz="1700">
                <a:solidFill>
                  <a:srgbClr val="444444"/>
                </a:solidFill>
                <a:highlight>
                  <a:srgbClr val="3CEFAB"/>
                </a:highlight>
                <a:latin typeface="Helvetica Neue Light"/>
                <a:ea typeface="Helvetica Neue Light"/>
                <a:cs typeface="Helvetica Neue Light"/>
                <a:sym typeface="Helvetica Neue Light"/>
              </a:rPr>
              <a:t>.</a:t>
            </a:r>
            <a:endParaRPr sz="1700">
              <a:solidFill>
                <a:srgbClr val="444444"/>
              </a:solidFill>
              <a:highlight>
                <a:srgbClr val="3CEFAB"/>
              </a:highlight>
              <a:latin typeface="Helvetica Neue Light"/>
              <a:ea typeface="Helvetica Neue Light"/>
              <a:cs typeface="Helvetica Neue Light"/>
              <a:sym typeface="Helvetica Neue Light"/>
            </a:endParaRPr>
          </a:p>
          <a:p>
            <a:pPr indent="0" lvl="0" marL="0" rtl="0" algn="l">
              <a:lnSpc>
                <a:spcPct val="115000"/>
              </a:lnSpc>
              <a:spcBef>
                <a:spcPts val="1500"/>
              </a:spcBef>
              <a:spcAft>
                <a:spcPts val="0"/>
              </a:spcAft>
              <a:buSzPts val="1800"/>
              <a:buNone/>
            </a:pPr>
            <a:r>
              <a:t/>
            </a:r>
            <a:endParaRPr sz="1100">
              <a:latin typeface="Arial"/>
              <a:ea typeface="Arial"/>
              <a:cs typeface="Arial"/>
              <a:sym typeface="Arial"/>
            </a:endParaRPr>
          </a:p>
          <a:p>
            <a:pPr indent="0" lvl="0" marL="0" rtl="0" algn="l">
              <a:lnSpc>
                <a:spcPct val="180000"/>
              </a:lnSpc>
              <a:spcBef>
                <a:spcPts val="0"/>
              </a:spcBef>
              <a:spcAft>
                <a:spcPts val="1500"/>
              </a:spcAft>
              <a:buClr>
                <a:schemeClr val="dk1"/>
              </a:buClr>
              <a:buSzPts val="1100"/>
              <a:buFont typeface="Arial"/>
              <a:buNone/>
            </a:pPr>
            <a:r>
              <a:t/>
            </a:r>
            <a:endParaRPr b="1" sz="1350">
              <a:solidFill>
                <a:srgbClr val="444444"/>
              </a:solidFill>
              <a:highlight>
                <a:srgbClr val="FFFFFF"/>
              </a:highlight>
              <a:latin typeface="Roboto"/>
              <a:ea typeface="Roboto"/>
              <a:cs typeface="Roboto"/>
              <a:sym typeface="Roboto"/>
            </a:endParaRPr>
          </a:p>
        </p:txBody>
      </p:sp>
      <p:pic>
        <p:nvPicPr>
          <p:cNvPr id="617" name="Google Shape;617;p80"/>
          <p:cNvPicPr preferRelativeResize="0"/>
          <p:nvPr/>
        </p:nvPicPr>
        <p:blipFill rotWithShape="1">
          <a:blip r:embed="rId3">
            <a:alphaModFix/>
          </a:blip>
          <a:srcRect b="0" l="0" r="0" t="0"/>
          <a:stretch/>
        </p:blipFill>
        <p:spPr>
          <a:xfrm>
            <a:off x="7895500" y="4713675"/>
            <a:ext cx="1186526" cy="330675"/>
          </a:xfrm>
          <a:prstGeom prst="rect">
            <a:avLst/>
          </a:prstGeom>
          <a:noFill/>
          <a:ln>
            <a:noFill/>
          </a:ln>
        </p:spPr>
      </p:pic>
      <p:pic>
        <p:nvPicPr>
          <p:cNvPr id="618" name="Google Shape;618;p80"/>
          <p:cNvPicPr preferRelativeResize="0"/>
          <p:nvPr/>
        </p:nvPicPr>
        <p:blipFill rotWithShape="1">
          <a:blip r:embed="rId4">
            <a:alphaModFix/>
          </a:blip>
          <a:srcRect b="0" l="0" r="0" t="0"/>
          <a:stretch/>
        </p:blipFill>
        <p:spPr>
          <a:xfrm>
            <a:off x="272675" y="152400"/>
            <a:ext cx="4746875" cy="2561876"/>
          </a:xfrm>
          <a:prstGeom prst="rect">
            <a:avLst/>
          </a:prstGeom>
          <a:noFill/>
          <a:ln>
            <a:noFill/>
          </a:ln>
        </p:spPr>
      </p:pic>
      <p:pic>
        <p:nvPicPr>
          <p:cNvPr id="619" name="Google Shape;619;p80"/>
          <p:cNvPicPr preferRelativeResize="0"/>
          <p:nvPr/>
        </p:nvPicPr>
        <p:blipFill rotWithShape="1">
          <a:blip r:embed="rId5">
            <a:alphaModFix/>
          </a:blip>
          <a:srcRect b="0" l="0" r="0" t="0"/>
          <a:stretch/>
        </p:blipFill>
        <p:spPr>
          <a:xfrm>
            <a:off x="245813" y="3027751"/>
            <a:ext cx="4800600" cy="1685925"/>
          </a:xfrm>
          <a:prstGeom prst="rect">
            <a:avLst/>
          </a:prstGeom>
          <a:noFill/>
          <a:ln>
            <a:noFill/>
          </a:ln>
        </p:spPr>
      </p:pic>
      <p:pic>
        <p:nvPicPr>
          <p:cNvPr id="620" name="Google Shape;620;p80"/>
          <p:cNvPicPr preferRelativeResize="0"/>
          <p:nvPr/>
        </p:nvPicPr>
        <p:blipFill rotWithShape="1">
          <a:blip r:embed="rId6">
            <a:alphaModFix/>
          </a:blip>
          <a:srcRect b="0" l="0" r="0" t="0"/>
          <a:stretch/>
        </p:blipFill>
        <p:spPr>
          <a:xfrm>
            <a:off x="8208575" y="3"/>
            <a:ext cx="935425" cy="935425"/>
          </a:xfrm>
          <a:prstGeom prst="rect">
            <a:avLst/>
          </a:prstGeom>
          <a:noFill/>
          <a:ln>
            <a:noFill/>
          </a:ln>
        </p:spPr>
      </p:pic>
      <p:sp>
        <p:nvSpPr>
          <p:cNvPr id="621" name="Google Shape;621;p80"/>
          <p:cNvSpPr txBox="1"/>
          <p:nvPr>
            <p:ph type="title"/>
          </p:nvPr>
        </p:nvSpPr>
        <p:spPr>
          <a:xfrm>
            <a:off x="5046425" y="152400"/>
            <a:ext cx="3597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grpSp>
        <p:nvGrpSpPr>
          <p:cNvPr id="622" name="Google Shape;622;p80"/>
          <p:cNvGrpSpPr/>
          <p:nvPr/>
        </p:nvGrpSpPr>
        <p:grpSpPr>
          <a:xfrm>
            <a:off x="4954563" y="1647213"/>
            <a:ext cx="614100" cy="614100"/>
            <a:chOff x="694013" y="641975"/>
            <a:chExt cx="614100" cy="614100"/>
          </a:xfrm>
        </p:grpSpPr>
        <p:sp>
          <p:nvSpPr>
            <p:cNvPr id="623" name="Google Shape;623;p80"/>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80"/>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4</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pic>
        <p:nvPicPr>
          <p:cNvPr id="629" name="Google Shape;629;p81"/>
          <p:cNvPicPr preferRelativeResize="0"/>
          <p:nvPr/>
        </p:nvPicPr>
        <p:blipFill rotWithShape="1">
          <a:blip r:embed="rId3">
            <a:alphaModFix/>
          </a:blip>
          <a:srcRect b="0" l="0" r="0" t="0"/>
          <a:stretch/>
        </p:blipFill>
        <p:spPr>
          <a:xfrm>
            <a:off x="297375" y="1494125"/>
            <a:ext cx="4934349" cy="2475475"/>
          </a:xfrm>
          <a:prstGeom prst="rect">
            <a:avLst/>
          </a:prstGeom>
          <a:noFill/>
          <a:ln>
            <a:noFill/>
          </a:ln>
        </p:spPr>
      </p:pic>
      <p:pic>
        <p:nvPicPr>
          <p:cNvPr id="630" name="Google Shape;630;p81"/>
          <p:cNvPicPr preferRelativeResize="0"/>
          <p:nvPr/>
        </p:nvPicPr>
        <p:blipFill rotWithShape="1">
          <a:blip r:embed="rId4">
            <a:alphaModFix/>
          </a:blip>
          <a:srcRect b="0" l="0" r="0" t="0"/>
          <a:stretch/>
        </p:blipFill>
        <p:spPr>
          <a:xfrm>
            <a:off x="7957475" y="4750850"/>
            <a:ext cx="1186526" cy="330675"/>
          </a:xfrm>
          <a:prstGeom prst="rect">
            <a:avLst/>
          </a:prstGeom>
          <a:noFill/>
          <a:ln>
            <a:noFill/>
          </a:ln>
        </p:spPr>
      </p:pic>
      <p:sp>
        <p:nvSpPr>
          <p:cNvPr id="631" name="Google Shape;631;p81"/>
          <p:cNvSpPr txBox="1"/>
          <p:nvPr/>
        </p:nvSpPr>
        <p:spPr>
          <a:xfrm>
            <a:off x="5486400" y="1600200"/>
            <a:ext cx="3258900" cy="24609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700"/>
              <a:buFont typeface="Arial"/>
              <a:buNone/>
            </a:pPr>
            <a:r>
              <a:rPr b="0" i="0" lang="es-419" sz="1700" u="none" cap="none" strike="noStrike">
                <a:solidFill>
                  <a:srgbClr val="444444"/>
                </a:solidFill>
                <a:highlight>
                  <a:schemeClr val="lt1"/>
                </a:highlight>
                <a:latin typeface="Helvetica Neue Light"/>
                <a:ea typeface="Helvetica Neue Light"/>
                <a:cs typeface="Helvetica Neue Light"/>
                <a:sym typeface="Helvetica Neue Light"/>
              </a:rPr>
              <a:t>El siguiente paso en la instalación es </a:t>
            </a:r>
            <a:r>
              <a:rPr b="0" i="0" lang="es-419" sz="1700" u="none" cap="none" strike="noStrike">
                <a:solidFill>
                  <a:srgbClr val="444444"/>
                </a:solidFill>
                <a:highlight>
                  <a:srgbClr val="3CEFAB"/>
                </a:highlight>
                <a:latin typeface="Helvetica Neue Light"/>
                <a:ea typeface="Helvetica Neue Light"/>
                <a:cs typeface="Helvetica Neue Light"/>
                <a:sym typeface="Helvetica Neue Light"/>
              </a:rPr>
              <a:t>seleccionar el </a:t>
            </a:r>
            <a:r>
              <a:rPr b="1" i="0" lang="es-419" sz="1700" u="none" cap="none" strike="noStrike">
                <a:solidFill>
                  <a:srgbClr val="444444"/>
                </a:solidFill>
                <a:highlight>
                  <a:srgbClr val="3CEFAB"/>
                </a:highlight>
                <a:latin typeface="Helvetica Neue"/>
                <a:ea typeface="Helvetica Neue"/>
                <a:cs typeface="Helvetica Neue"/>
                <a:sym typeface="Helvetica Neue"/>
              </a:rPr>
              <a:t>destino</a:t>
            </a:r>
            <a:r>
              <a:rPr b="1" i="0" lang="es-419" sz="1700" u="none" cap="none" strike="noStrike">
                <a:solidFill>
                  <a:srgbClr val="444444"/>
                </a:solidFill>
                <a:highlight>
                  <a:schemeClr val="lt1"/>
                </a:highlight>
                <a:latin typeface="Helvetica Neue"/>
                <a:ea typeface="Helvetica Neue"/>
                <a:cs typeface="Helvetica Neue"/>
                <a:sym typeface="Helvetica Neue"/>
              </a:rPr>
              <a:t> </a:t>
            </a:r>
            <a:r>
              <a:rPr b="0" i="0" lang="es-419" sz="1700" u="none" cap="none" strike="noStrike">
                <a:solidFill>
                  <a:srgbClr val="444444"/>
                </a:solidFill>
                <a:highlight>
                  <a:schemeClr val="lt1"/>
                </a:highlight>
                <a:latin typeface="Helvetica Neue Light"/>
                <a:ea typeface="Helvetica Neue Light"/>
                <a:cs typeface="Helvetica Neue Light"/>
                <a:sym typeface="Helvetica Neue Light"/>
              </a:rPr>
              <a:t>en el que se instalará Python. </a:t>
            </a:r>
            <a:endParaRPr b="0" i="0" sz="1700" u="none" cap="none" strike="noStrike">
              <a:solidFill>
                <a:srgbClr val="444444"/>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00"/>
              <a:buFont typeface="Arial"/>
              <a:buNone/>
            </a:pPr>
            <a:r>
              <a:t/>
            </a:r>
            <a:endParaRPr b="0" i="0" sz="100" u="none" cap="none" strike="noStrike">
              <a:solidFill>
                <a:srgbClr val="444444"/>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700"/>
              <a:buFont typeface="Arial"/>
              <a:buNone/>
            </a:pPr>
            <a:r>
              <a:rPr b="0" i="0" lang="es-419" sz="1700" u="none" cap="none" strike="noStrike">
                <a:solidFill>
                  <a:srgbClr val="444444"/>
                </a:solidFill>
                <a:highlight>
                  <a:schemeClr val="lt1"/>
                </a:highlight>
                <a:latin typeface="Helvetica Neue Light"/>
                <a:ea typeface="Helvetica Neue Light"/>
                <a:cs typeface="Helvetica Neue Light"/>
                <a:sym typeface="Helvetica Neue Light"/>
              </a:rPr>
              <a:t>Seleccionamos el disco y pulsamos </a:t>
            </a:r>
            <a:r>
              <a:rPr b="1" i="0" lang="es-419" sz="1700" u="none" cap="none" strike="noStrike">
                <a:solidFill>
                  <a:srgbClr val="444444"/>
                </a:solidFill>
                <a:highlight>
                  <a:srgbClr val="3CEFAB"/>
                </a:highlight>
                <a:latin typeface="Helvetica Neue"/>
                <a:ea typeface="Helvetica Neue"/>
                <a:cs typeface="Helvetica Neue"/>
                <a:sym typeface="Helvetica Neue"/>
              </a:rPr>
              <a:t>Continuar</a:t>
            </a:r>
            <a:r>
              <a:rPr b="0" i="0" lang="es-419" sz="1700" u="none" cap="none" strike="noStrike">
                <a:solidFill>
                  <a:srgbClr val="444444"/>
                </a:solidFill>
                <a:highlight>
                  <a:srgbClr val="3CEFAB"/>
                </a:highlight>
                <a:latin typeface="Helvetica Neue Light"/>
                <a:ea typeface="Helvetica Neue Light"/>
                <a:cs typeface="Helvetica Neue Light"/>
                <a:sym typeface="Helvetica Neue Light"/>
              </a:rPr>
              <a:t>. </a:t>
            </a:r>
            <a:endParaRPr b="0" i="0" sz="1700" u="none" cap="none" strike="noStrike">
              <a:solidFill>
                <a:srgbClr val="444444"/>
              </a:solidFill>
              <a:highlight>
                <a:srgbClr val="3CEFAB"/>
              </a:highlight>
              <a:latin typeface="Helvetica Neue Light"/>
              <a:ea typeface="Helvetica Neue Light"/>
              <a:cs typeface="Helvetica Neue Light"/>
              <a:sym typeface="Helvetica Neue Light"/>
            </a:endParaRPr>
          </a:p>
        </p:txBody>
      </p:sp>
      <p:pic>
        <p:nvPicPr>
          <p:cNvPr id="632" name="Google Shape;632;p81"/>
          <p:cNvPicPr preferRelativeResize="0"/>
          <p:nvPr/>
        </p:nvPicPr>
        <p:blipFill rotWithShape="1">
          <a:blip r:embed="rId5">
            <a:alphaModFix/>
          </a:blip>
          <a:srcRect b="0" l="0" r="0" t="0"/>
          <a:stretch/>
        </p:blipFill>
        <p:spPr>
          <a:xfrm>
            <a:off x="8030300" y="217928"/>
            <a:ext cx="935425" cy="935425"/>
          </a:xfrm>
          <a:prstGeom prst="rect">
            <a:avLst/>
          </a:prstGeom>
          <a:noFill/>
          <a:ln>
            <a:noFill/>
          </a:ln>
        </p:spPr>
      </p:pic>
      <p:grpSp>
        <p:nvGrpSpPr>
          <p:cNvPr id="633" name="Google Shape;633;p81"/>
          <p:cNvGrpSpPr/>
          <p:nvPr/>
        </p:nvGrpSpPr>
        <p:grpSpPr>
          <a:xfrm>
            <a:off x="5354200" y="1494125"/>
            <a:ext cx="614100" cy="614100"/>
            <a:chOff x="694013" y="641975"/>
            <a:chExt cx="614100" cy="614100"/>
          </a:xfrm>
        </p:grpSpPr>
        <p:sp>
          <p:nvSpPr>
            <p:cNvPr id="634" name="Google Shape;634;p81"/>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81"/>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5</a:t>
              </a:r>
              <a:endParaRPr sz="2400">
                <a:latin typeface="Helvetica Neue Light"/>
                <a:ea typeface="Helvetica Neue Light"/>
                <a:cs typeface="Helvetica Neue Light"/>
                <a:sym typeface="Helvetica Neue Light"/>
              </a:endParaRPr>
            </a:p>
          </p:txBody>
        </p:sp>
      </p:grpSp>
      <p:sp>
        <p:nvSpPr>
          <p:cNvPr id="636" name="Google Shape;636;p81"/>
          <p:cNvSpPr txBox="1"/>
          <p:nvPr>
            <p:ph type="title"/>
          </p:nvPr>
        </p:nvSpPr>
        <p:spPr>
          <a:xfrm>
            <a:off x="1617750" y="217925"/>
            <a:ext cx="59085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82"/>
          <p:cNvSpPr txBox="1"/>
          <p:nvPr>
            <p:ph idx="1" type="body"/>
          </p:nvPr>
        </p:nvSpPr>
        <p:spPr>
          <a:xfrm>
            <a:off x="5704800" y="1564900"/>
            <a:ext cx="3375900" cy="19476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El siguiente paso es elegir el</a:t>
            </a:r>
            <a:r>
              <a:rPr lang="es-419" sz="1800">
                <a:solidFill>
                  <a:srgbClr val="444444"/>
                </a:solidFill>
                <a:highlight>
                  <a:srgbClr val="3CEFAB"/>
                </a:highlight>
                <a:latin typeface="Helvetica Neue Light"/>
                <a:ea typeface="Helvetica Neue Light"/>
                <a:cs typeface="Helvetica Neue Light"/>
                <a:sym typeface="Helvetica Neue Light"/>
              </a:rPr>
              <a:t> </a:t>
            </a:r>
            <a:r>
              <a:rPr b="1" lang="es-419" sz="1800">
                <a:solidFill>
                  <a:srgbClr val="444444"/>
                </a:solidFill>
                <a:highlight>
                  <a:srgbClr val="3CEFAB"/>
                </a:highlight>
                <a:latin typeface="Helvetica Neue"/>
                <a:ea typeface="Helvetica Neue"/>
                <a:cs typeface="Helvetica Neue"/>
                <a:sym typeface="Helvetica Neue"/>
              </a:rPr>
              <a:t>tipo de instalación</a:t>
            </a:r>
            <a:r>
              <a:rPr lang="es-419" sz="1800">
                <a:solidFill>
                  <a:srgbClr val="444444"/>
                </a:solidFill>
                <a:highlight>
                  <a:srgbClr val="3CEFAB"/>
                </a:highlight>
                <a:latin typeface="Helvetica Neue Light"/>
                <a:ea typeface="Helvetica Neue Light"/>
                <a:cs typeface="Helvetica Neue Light"/>
                <a:sym typeface="Helvetica Neue Light"/>
              </a:rPr>
              <a:t>. </a:t>
            </a:r>
            <a:endParaRPr sz="600">
              <a:solidFill>
                <a:srgbClr val="444444"/>
              </a:solidFill>
              <a:highlight>
                <a:srgbClr val="FFFFFF"/>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Por defecto se hará la instalación estándar, la cual usaremos en el curso. </a:t>
            </a:r>
            <a:endParaRPr sz="600">
              <a:solidFill>
                <a:srgbClr val="444444"/>
              </a:solidFill>
              <a:highlight>
                <a:srgbClr val="FFFFFF"/>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Pulsamos en</a:t>
            </a:r>
            <a:r>
              <a:rPr lang="es-419" sz="1800">
                <a:solidFill>
                  <a:srgbClr val="444444"/>
                </a:solidFill>
                <a:highlight>
                  <a:srgbClr val="3CEFAB"/>
                </a:highlight>
                <a:latin typeface="Helvetica Neue Light"/>
                <a:ea typeface="Helvetica Neue Light"/>
                <a:cs typeface="Helvetica Neue Light"/>
                <a:sym typeface="Helvetica Neue Light"/>
              </a:rPr>
              <a:t> </a:t>
            </a:r>
            <a:r>
              <a:rPr b="1" lang="es-419" sz="1800">
                <a:solidFill>
                  <a:srgbClr val="444444"/>
                </a:solidFill>
                <a:highlight>
                  <a:srgbClr val="3CEFAB"/>
                </a:highlight>
                <a:latin typeface="Helvetica Neue"/>
                <a:ea typeface="Helvetica Neue"/>
                <a:cs typeface="Helvetica Neue"/>
                <a:sym typeface="Helvetica Neue"/>
              </a:rPr>
              <a:t>Instalar</a:t>
            </a:r>
            <a:r>
              <a:rPr lang="es-419" sz="1800">
                <a:solidFill>
                  <a:srgbClr val="444444"/>
                </a:solidFill>
                <a:highlight>
                  <a:srgbClr val="3CEFAB"/>
                </a:highlight>
                <a:latin typeface="Helvetica Neue Light"/>
                <a:ea typeface="Helvetica Neue Light"/>
                <a:cs typeface="Helvetica Neue Light"/>
                <a:sym typeface="Helvetica Neue Light"/>
              </a:rPr>
              <a:t>.</a:t>
            </a:r>
            <a:endParaRPr sz="1800">
              <a:solidFill>
                <a:srgbClr val="444444"/>
              </a:solidFill>
              <a:highlight>
                <a:srgbClr val="3CEFAB"/>
              </a:highlight>
              <a:latin typeface="Helvetica Neue Light"/>
              <a:ea typeface="Helvetica Neue Light"/>
              <a:cs typeface="Helvetica Neue Light"/>
              <a:sym typeface="Helvetica Neue Light"/>
            </a:endParaRPr>
          </a:p>
        </p:txBody>
      </p:sp>
      <p:pic>
        <p:nvPicPr>
          <p:cNvPr id="642" name="Google Shape;642;p82"/>
          <p:cNvPicPr preferRelativeResize="0"/>
          <p:nvPr/>
        </p:nvPicPr>
        <p:blipFill rotWithShape="1">
          <a:blip r:embed="rId3">
            <a:alphaModFix/>
          </a:blip>
          <a:srcRect b="0" l="0" r="0" t="0"/>
          <a:stretch/>
        </p:blipFill>
        <p:spPr>
          <a:xfrm>
            <a:off x="276975" y="1662000"/>
            <a:ext cx="4934350" cy="2161599"/>
          </a:xfrm>
          <a:prstGeom prst="rect">
            <a:avLst/>
          </a:prstGeom>
          <a:noFill/>
          <a:ln>
            <a:noFill/>
          </a:ln>
        </p:spPr>
      </p:pic>
      <p:pic>
        <p:nvPicPr>
          <p:cNvPr id="643" name="Google Shape;643;p82"/>
          <p:cNvPicPr preferRelativeResize="0"/>
          <p:nvPr/>
        </p:nvPicPr>
        <p:blipFill rotWithShape="1">
          <a:blip r:embed="rId4">
            <a:alphaModFix/>
          </a:blip>
          <a:srcRect b="0" l="0" r="0" t="0"/>
          <a:stretch/>
        </p:blipFill>
        <p:spPr>
          <a:xfrm>
            <a:off x="7957475" y="4750850"/>
            <a:ext cx="1186526" cy="330675"/>
          </a:xfrm>
          <a:prstGeom prst="rect">
            <a:avLst/>
          </a:prstGeom>
          <a:noFill/>
          <a:ln>
            <a:noFill/>
          </a:ln>
        </p:spPr>
      </p:pic>
      <p:pic>
        <p:nvPicPr>
          <p:cNvPr id="644" name="Google Shape;644;p82"/>
          <p:cNvPicPr preferRelativeResize="0"/>
          <p:nvPr/>
        </p:nvPicPr>
        <p:blipFill rotWithShape="1">
          <a:blip r:embed="rId5">
            <a:alphaModFix/>
          </a:blip>
          <a:srcRect b="0" l="0" r="0" t="0"/>
          <a:stretch/>
        </p:blipFill>
        <p:spPr>
          <a:xfrm>
            <a:off x="8030300" y="217928"/>
            <a:ext cx="935425" cy="935425"/>
          </a:xfrm>
          <a:prstGeom prst="rect">
            <a:avLst/>
          </a:prstGeom>
          <a:noFill/>
          <a:ln>
            <a:noFill/>
          </a:ln>
        </p:spPr>
      </p:pic>
      <p:grpSp>
        <p:nvGrpSpPr>
          <p:cNvPr id="645" name="Google Shape;645;p82"/>
          <p:cNvGrpSpPr/>
          <p:nvPr/>
        </p:nvGrpSpPr>
        <p:grpSpPr>
          <a:xfrm>
            <a:off x="5281113" y="1457888"/>
            <a:ext cx="614100" cy="614100"/>
            <a:chOff x="694013" y="641975"/>
            <a:chExt cx="614100" cy="614100"/>
          </a:xfrm>
        </p:grpSpPr>
        <p:sp>
          <p:nvSpPr>
            <p:cNvPr id="646" name="Google Shape;646;p82"/>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82"/>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6</a:t>
              </a:r>
              <a:endParaRPr sz="2400">
                <a:latin typeface="Helvetica Neue Light"/>
                <a:ea typeface="Helvetica Neue Light"/>
                <a:cs typeface="Helvetica Neue Light"/>
                <a:sym typeface="Helvetica Neue Light"/>
              </a:endParaRPr>
            </a:p>
          </p:txBody>
        </p:sp>
      </p:grpSp>
      <p:sp>
        <p:nvSpPr>
          <p:cNvPr id="648" name="Google Shape;648;p82"/>
          <p:cNvSpPr txBox="1"/>
          <p:nvPr>
            <p:ph type="title"/>
          </p:nvPr>
        </p:nvSpPr>
        <p:spPr>
          <a:xfrm>
            <a:off x="1449450" y="346300"/>
            <a:ext cx="62451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83"/>
          <p:cNvSpPr txBox="1"/>
          <p:nvPr>
            <p:ph idx="1" type="body"/>
          </p:nvPr>
        </p:nvSpPr>
        <p:spPr>
          <a:xfrm>
            <a:off x="5136725" y="1531050"/>
            <a:ext cx="3416400" cy="2081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800"/>
              <a:buNone/>
            </a:pPr>
            <a:r>
              <a:rPr lang="es-419" sz="1800">
                <a:solidFill>
                  <a:srgbClr val="444444"/>
                </a:solidFill>
                <a:highlight>
                  <a:srgbClr val="FFFFFF"/>
                </a:highlight>
                <a:latin typeface="Helvetica Neue Light"/>
                <a:ea typeface="Helvetica Neue Light"/>
                <a:cs typeface="Helvetica Neue Light"/>
                <a:sym typeface="Helvetica Neue Light"/>
              </a:rPr>
              <a:t>Antes de comenzar la instalación nos pedirá las </a:t>
            </a:r>
            <a:r>
              <a:rPr b="1" lang="es-419" sz="1800">
                <a:solidFill>
                  <a:srgbClr val="444444"/>
                </a:solidFill>
                <a:highlight>
                  <a:srgbClr val="FFFFFF"/>
                </a:highlight>
                <a:latin typeface="Helvetica Neue"/>
                <a:ea typeface="Helvetica Neue"/>
                <a:cs typeface="Helvetica Neue"/>
                <a:sym typeface="Helvetica Neue"/>
              </a:rPr>
              <a:t>credenciales del superusuario</a:t>
            </a:r>
            <a:r>
              <a:rPr lang="es-419" sz="1800">
                <a:solidFill>
                  <a:srgbClr val="444444"/>
                </a:solidFill>
                <a:highlight>
                  <a:srgbClr val="FFFFFF"/>
                </a:highlight>
                <a:latin typeface="Helvetica Neue Light"/>
                <a:ea typeface="Helvetica Neue Light"/>
                <a:cs typeface="Helvetica Neue Light"/>
                <a:sym typeface="Helvetica Neue Light"/>
              </a:rPr>
              <a:t> puesto que necesita privilegios para poder realizar la instalación.</a:t>
            </a:r>
            <a:endParaRPr sz="1800">
              <a:solidFill>
                <a:srgbClr val="444444"/>
              </a:solidFill>
              <a:highlight>
                <a:srgbClr val="FFFFFF"/>
              </a:highlight>
              <a:latin typeface="Helvetica Neue Light"/>
              <a:ea typeface="Helvetica Neue Light"/>
              <a:cs typeface="Helvetica Neue Light"/>
              <a:sym typeface="Helvetica Neue Light"/>
            </a:endParaRPr>
          </a:p>
          <a:p>
            <a:pPr indent="0" lvl="0" marL="0" rtl="0" algn="l">
              <a:lnSpc>
                <a:spcPct val="150000"/>
              </a:lnSpc>
              <a:spcBef>
                <a:spcPts val="0"/>
              </a:spcBef>
              <a:spcAft>
                <a:spcPts val="0"/>
              </a:spcAft>
              <a:buSzPts val="1800"/>
              <a:buNone/>
            </a:pPr>
            <a:r>
              <a:t/>
            </a:r>
            <a:endParaRPr sz="1700">
              <a:solidFill>
                <a:srgbClr val="444444"/>
              </a:solidFill>
              <a:highlight>
                <a:srgbClr val="FFFFFF"/>
              </a:highlight>
              <a:latin typeface="Helvetica Neue Light"/>
              <a:ea typeface="Helvetica Neue Light"/>
              <a:cs typeface="Helvetica Neue Light"/>
              <a:sym typeface="Helvetica Neue Light"/>
            </a:endParaRPr>
          </a:p>
        </p:txBody>
      </p:sp>
      <p:pic>
        <p:nvPicPr>
          <p:cNvPr id="654" name="Google Shape;654;p83"/>
          <p:cNvPicPr preferRelativeResize="0"/>
          <p:nvPr/>
        </p:nvPicPr>
        <p:blipFill rotWithShape="1">
          <a:blip r:embed="rId3">
            <a:alphaModFix/>
          </a:blip>
          <a:srcRect b="0" l="0" r="0" t="0"/>
          <a:stretch/>
        </p:blipFill>
        <p:spPr>
          <a:xfrm>
            <a:off x="226775" y="297450"/>
            <a:ext cx="4178250" cy="1636000"/>
          </a:xfrm>
          <a:prstGeom prst="rect">
            <a:avLst/>
          </a:prstGeom>
          <a:noFill/>
          <a:ln>
            <a:noFill/>
          </a:ln>
        </p:spPr>
      </p:pic>
      <p:pic>
        <p:nvPicPr>
          <p:cNvPr id="655" name="Google Shape;655;p83"/>
          <p:cNvPicPr preferRelativeResize="0"/>
          <p:nvPr/>
        </p:nvPicPr>
        <p:blipFill rotWithShape="1">
          <a:blip r:embed="rId4">
            <a:alphaModFix/>
          </a:blip>
          <a:srcRect b="0" l="0" r="0" t="0"/>
          <a:stretch/>
        </p:blipFill>
        <p:spPr>
          <a:xfrm>
            <a:off x="226775" y="2292875"/>
            <a:ext cx="4178249" cy="2611475"/>
          </a:xfrm>
          <a:prstGeom prst="rect">
            <a:avLst/>
          </a:prstGeom>
          <a:noFill/>
          <a:ln>
            <a:noFill/>
          </a:ln>
        </p:spPr>
      </p:pic>
      <p:pic>
        <p:nvPicPr>
          <p:cNvPr id="656" name="Google Shape;656;p83"/>
          <p:cNvPicPr preferRelativeResize="0"/>
          <p:nvPr/>
        </p:nvPicPr>
        <p:blipFill rotWithShape="1">
          <a:blip r:embed="rId5">
            <a:alphaModFix/>
          </a:blip>
          <a:srcRect b="0" l="0" r="0" t="0"/>
          <a:stretch/>
        </p:blipFill>
        <p:spPr>
          <a:xfrm>
            <a:off x="7957475" y="4750850"/>
            <a:ext cx="1186526" cy="330675"/>
          </a:xfrm>
          <a:prstGeom prst="rect">
            <a:avLst/>
          </a:prstGeom>
          <a:noFill/>
          <a:ln>
            <a:noFill/>
          </a:ln>
        </p:spPr>
      </p:pic>
      <p:sp>
        <p:nvSpPr>
          <p:cNvPr id="657" name="Google Shape;657;p83"/>
          <p:cNvSpPr txBox="1"/>
          <p:nvPr/>
        </p:nvSpPr>
        <p:spPr>
          <a:xfrm>
            <a:off x="5058350" y="3733650"/>
            <a:ext cx="3267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Introducimos el </a:t>
            </a:r>
            <a:r>
              <a:rPr b="1" i="0" lang="es-419" sz="1800" u="none" cap="none" strike="noStrike">
                <a:solidFill>
                  <a:srgbClr val="444444"/>
                </a:solidFill>
                <a:highlight>
                  <a:srgbClr val="3CEFAB"/>
                </a:highlight>
                <a:latin typeface="Helvetica Neue"/>
                <a:ea typeface="Helvetica Neue"/>
                <a:cs typeface="Helvetica Neue"/>
                <a:sym typeface="Helvetica Neue"/>
              </a:rPr>
              <a:t>usuario</a:t>
            </a: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 y la </a:t>
            </a:r>
            <a:r>
              <a:rPr b="1" i="0" lang="es-419" sz="1800" u="none" cap="none" strike="noStrike">
                <a:solidFill>
                  <a:srgbClr val="444444"/>
                </a:solidFill>
                <a:highlight>
                  <a:srgbClr val="3CEFAB"/>
                </a:highlight>
                <a:latin typeface="Helvetica Neue"/>
                <a:ea typeface="Helvetica Neue"/>
                <a:cs typeface="Helvetica Neue"/>
                <a:sym typeface="Helvetica Neue"/>
              </a:rPr>
              <a:t>contraseña</a:t>
            </a: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 y pulsamos en </a:t>
            </a:r>
            <a:r>
              <a:rPr b="1" i="0" lang="es-419" sz="1800" u="none" cap="none" strike="noStrike">
                <a:solidFill>
                  <a:srgbClr val="444444"/>
                </a:solidFill>
                <a:highlight>
                  <a:srgbClr val="3CEFAB"/>
                </a:highlight>
                <a:latin typeface="Helvetica Neue"/>
                <a:ea typeface="Helvetica Neue"/>
                <a:cs typeface="Helvetica Neue"/>
                <a:sym typeface="Helvetica Neue"/>
              </a:rPr>
              <a:t>Instalar software</a:t>
            </a: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 </a:t>
            </a:r>
            <a:endParaRPr b="0" i="0" sz="1500" u="none" cap="none" strike="noStrike">
              <a:solidFill>
                <a:srgbClr val="000000"/>
              </a:solidFill>
              <a:highlight>
                <a:srgbClr val="3CEFAB"/>
              </a:highlight>
              <a:latin typeface="Arial"/>
              <a:ea typeface="Arial"/>
              <a:cs typeface="Arial"/>
              <a:sym typeface="Arial"/>
            </a:endParaRPr>
          </a:p>
        </p:txBody>
      </p:sp>
      <p:pic>
        <p:nvPicPr>
          <p:cNvPr id="658" name="Google Shape;658;p83"/>
          <p:cNvPicPr preferRelativeResize="0"/>
          <p:nvPr/>
        </p:nvPicPr>
        <p:blipFill rotWithShape="1">
          <a:blip r:embed="rId6">
            <a:alphaModFix/>
          </a:blip>
          <a:srcRect b="0" l="0" r="0" t="0"/>
          <a:stretch/>
        </p:blipFill>
        <p:spPr>
          <a:xfrm>
            <a:off x="8030300" y="217928"/>
            <a:ext cx="935425" cy="935425"/>
          </a:xfrm>
          <a:prstGeom prst="rect">
            <a:avLst/>
          </a:prstGeom>
          <a:noFill/>
          <a:ln>
            <a:noFill/>
          </a:ln>
        </p:spPr>
      </p:pic>
      <p:sp>
        <p:nvSpPr>
          <p:cNvPr id="659" name="Google Shape;659;p83"/>
          <p:cNvSpPr txBox="1"/>
          <p:nvPr>
            <p:ph type="title"/>
          </p:nvPr>
        </p:nvSpPr>
        <p:spPr>
          <a:xfrm>
            <a:off x="4893350" y="152400"/>
            <a:ext cx="3597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grpSp>
        <p:nvGrpSpPr>
          <p:cNvPr id="660" name="Google Shape;660;p83"/>
          <p:cNvGrpSpPr/>
          <p:nvPr/>
        </p:nvGrpSpPr>
        <p:grpSpPr>
          <a:xfrm>
            <a:off x="4463813" y="1457888"/>
            <a:ext cx="614100" cy="614100"/>
            <a:chOff x="694013" y="641975"/>
            <a:chExt cx="614100" cy="614100"/>
          </a:xfrm>
        </p:grpSpPr>
        <p:sp>
          <p:nvSpPr>
            <p:cNvPr id="661" name="Google Shape;661;p83"/>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3"/>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7</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84"/>
          <p:cNvSpPr txBox="1"/>
          <p:nvPr>
            <p:ph idx="1" type="body"/>
          </p:nvPr>
        </p:nvSpPr>
        <p:spPr>
          <a:xfrm>
            <a:off x="5008425" y="3157550"/>
            <a:ext cx="3792600" cy="1668000"/>
          </a:xfrm>
          <a:prstGeom prst="rect">
            <a:avLst/>
          </a:prstGeom>
          <a:noFill/>
          <a:ln>
            <a:noFill/>
          </a:ln>
        </p:spPr>
        <p:txBody>
          <a:bodyPr anchorCtr="0" anchor="t" bIns="91425" lIns="91425" spcFirstLastPara="1" rIns="91425" wrap="square" tIns="91425">
            <a:noAutofit/>
          </a:bodyPr>
          <a:lstStyle/>
          <a:p>
            <a:pPr indent="0" lvl="0" marL="0" rtl="0" algn="l">
              <a:lnSpc>
                <a:spcPct val="180000"/>
              </a:lnSpc>
              <a:spcBef>
                <a:spcPts val="0"/>
              </a:spcBef>
              <a:spcAft>
                <a:spcPts val="0"/>
              </a:spcAft>
              <a:buClr>
                <a:schemeClr val="dk1"/>
              </a:buClr>
              <a:buSzPts val="1100"/>
              <a:buFont typeface="Arial"/>
              <a:buNone/>
            </a:pPr>
            <a:r>
              <a:rPr lang="es-419" sz="1800">
                <a:solidFill>
                  <a:srgbClr val="444444"/>
                </a:solidFill>
                <a:highlight>
                  <a:srgbClr val="FFFFFF"/>
                </a:highlight>
                <a:latin typeface="Helvetica Neue Light"/>
                <a:ea typeface="Helvetica Neue Light"/>
                <a:cs typeface="Helvetica Neue Light"/>
                <a:sym typeface="Helvetica Neue Light"/>
              </a:rPr>
              <a:t>Ya tendremos instalado </a:t>
            </a:r>
            <a:r>
              <a:rPr b="1" lang="es-419" sz="1800">
                <a:solidFill>
                  <a:srgbClr val="444444"/>
                </a:solidFill>
                <a:highlight>
                  <a:srgbClr val="3CEFAB"/>
                </a:highlight>
                <a:latin typeface="Helvetica Neue"/>
                <a:ea typeface="Helvetica Neue"/>
                <a:cs typeface="Helvetica Neue"/>
                <a:sym typeface="Helvetica Neue"/>
              </a:rPr>
              <a:t>Python 3.8.0</a:t>
            </a:r>
            <a:r>
              <a:rPr lang="es-419" sz="1800">
                <a:solidFill>
                  <a:srgbClr val="444444"/>
                </a:solidFill>
                <a:highlight>
                  <a:srgbClr val="3CEFAB"/>
                </a:highlight>
                <a:latin typeface="Helvetica Neue Light"/>
                <a:ea typeface="Helvetica Neue Light"/>
                <a:cs typeface="Helvetica Neue Light"/>
                <a:sym typeface="Helvetica Neue Light"/>
              </a:rPr>
              <a:t> </a:t>
            </a:r>
            <a:r>
              <a:rPr lang="es-419" sz="1800">
                <a:solidFill>
                  <a:srgbClr val="444444"/>
                </a:solidFill>
                <a:highlight>
                  <a:srgbClr val="FFFFFF"/>
                </a:highlight>
                <a:latin typeface="Helvetica Neue Light"/>
                <a:ea typeface="Helvetica Neue Light"/>
                <a:cs typeface="Helvetica Neue Light"/>
                <a:sym typeface="Helvetica Neue Light"/>
              </a:rPr>
              <a:t>y el IDE oficial de Python </a:t>
            </a:r>
            <a:r>
              <a:rPr b="1" lang="es-419" sz="1800">
                <a:solidFill>
                  <a:srgbClr val="444444"/>
                </a:solidFill>
                <a:highlight>
                  <a:srgbClr val="3CEFAB"/>
                </a:highlight>
                <a:latin typeface="Helvetica Neue"/>
                <a:ea typeface="Helvetica Neue"/>
                <a:cs typeface="Helvetica Neue"/>
                <a:sym typeface="Helvetica Neue"/>
              </a:rPr>
              <a:t>(IDLE) </a:t>
            </a:r>
            <a:r>
              <a:rPr lang="es-419" sz="1800">
                <a:solidFill>
                  <a:srgbClr val="444444"/>
                </a:solidFill>
                <a:highlight>
                  <a:srgbClr val="3CEFAB"/>
                </a:highlight>
                <a:latin typeface="Helvetica Neue Light"/>
                <a:ea typeface="Helvetica Neue Light"/>
                <a:cs typeface="Helvetica Neue Light"/>
                <a:sym typeface="Helvetica Neue Light"/>
              </a:rPr>
              <a:t>en </a:t>
            </a:r>
            <a:r>
              <a:rPr b="1" lang="es-419" sz="1800">
                <a:solidFill>
                  <a:srgbClr val="444444"/>
                </a:solidFill>
                <a:highlight>
                  <a:srgbClr val="3CEFAB"/>
                </a:highlight>
                <a:latin typeface="Helvetica Neue"/>
                <a:ea typeface="Helvetica Neue"/>
                <a:cs typeface="Helvetica Neue"/>
                <a:sym typeface="Helvetica Neue"/>
              </a:rPr>
              <a:t>Aplicaciones/Python 3.8.</a:t>
            </a:r>
            <a:r>
              <a:rPr lang="es-419" sz="1800">
                <a:solidFill>
                  <a:srgbClr val="444444"/>
                </a:solidFill>
                <a:highlight>
                  <a:srgbClr val="3CEFAB"/>
                </a:highlight>
                <a:latin typeface="Helvetica Neue Light"/>
                <a:ea typeface="Helvetica Neue Light"/>
                <a:cs typeface="Helvetica Neue Light"/>
                <a:sym typeface="Helvetica Neue Light"/>
              </a:rPr>
              <a:t> </a:t>
            </a:r>
            <a:endParaRPr sz="1800">
              <a:solidFill>
                <a:srgbClr val="444444"/>
              </a:solidFill>
              <a:highlight>
                <a:srgbClr val="3CEFAB"/>
              </a:highlight>
              <a:latin typeface="Helvetica Neue Light"/>
              <a:ea typeface="Helvetica Neue Light"/>
              <a:cs typeface="Helvetica Neue Light"/>
              <a:sym typeface="Helvetica Neue Light"/>
            </a:endParaRPr>
          </a:p>
          <a:p>
            <a:pPr indent="0" lvl="0" marL="0" rtl="0" algn="l">
              <a:lnSpc>
                <a:spcPct val="115000"/>
              </a:lnSpc>
              <a:spcBef>
                <a:spcPts val="150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lnSpc>
                <a:spcPct val="90000"/>
              </a:lnSpc>
              <a:spcBef>
                <a:spcPts val="0"/>
              </a:spcBef>
              <a:spcAft>
                <a:spcPts val="0"/>
              </a:spcAft>
              <a:buSzPts val="1800"/>
              <a:buNone/>
            </a:pPr>
            <a:r>
              <a:t/>
            </a:r>
            <a:endParaRPr b="1" sz="1350">
              <a:solidFill>
                <a:srgbClr val="444444"/>
              </a:solidFill>
              <a:highlight>
                <a:srgbClr val="FFFFFF"/>
              </a:highlight>
              <a:latin typeface="Helvetica Neue"/>
              <a:ea typeface="Helvetica Neue"/>
              <a:cs typeface="Helvetica Neue"/>
              <a:sym typeface="Helvetica Neue"/>
            </a:endParaRPr>
          </a:p>
          <a:p>
            <a:pPr indent="0" lvl="0" marL="0" rtl="0" algn="l">
              <a:lnSpc>
                <a:spcPct val="90000"/>
              </a:lnSpc>
              <a:spcBef>
                <a:spcPts val="0"/>
              </a:spcBef>
              <a:spcAft>
                <a:spcPts val="0"/>
              </a:spcAft>
              <a:buSzPts val="1800"/>
              <a:buNone/>
            </a:pPr>
            <a:r>
              <a:t/>
            </a:r>
            <a:endParaRPr b="1" sz="1350">
              <a:solidFill>
                <a:srgbClr val="444444"/>
              </a:solidFill>
              <a:highlight>
                <a:srgbClr val="FFFFFF"/>
              </a:highlight>
              <a:latin typeface="Helvetica Neue"/>
              <a:ea typeface="Helvetica Neue"/>
              <a:cs typeface="Helvetica Neue"/>
              <a:sym typeface="Helvetica Neue"/>
            </a:endParaRPr>
          </a:p>
          <a:p>
            <a:pPr indent="0" lvl="0" marL="0" rtl="0" algn="l">
              <a:lnSpc>
                <a:spcPct val="90000"/>
              </a:lnSpc>
              <a:spcBef>
                <a:spcPts val="0"/>
              </a:spcBef>
              <a:spcAft>
                <a:spcPts val="0"/>
              </a:spcAft>
              <a:buSzPts val="1800"/>
              <a:buNone/>
            </a:pPr>
            <a:r>
              <a:t/>
            </a:r>
            <a:endParaRPr b="1" sz="1350">
              <a:solidFill>
                <a:srgbClr val="444444"/>
              </a:solidFill>
              <a:highlight>
                <a:srgbClr val="FFFFFF"/>
              </a:highlight>
              <a:latin typeface="Helvetica Neue"/>
              <a:ea typeface="Helvetica Neue"/>
              <a:cs typeface="Helvetica Neue"/>
              <a:sym typeface="Helvetica Neue"/>
            </a:endParaRPr>
          </a:p>
        </p:txBody>
      </p:sp>
      <p:pic>
        <p:nvPicPr>
          <p:cNvPr id="668" name="Google Shape;668;p84"/>
          <p:cNvPicPr preferRelativeResize="0"/>
          <p:nvPr/>
        </p:nvPicPr>
        <p:blipFill rotWithShape="1">
          <a:blip r:embed="rId3">
            <a:alphaModFix/>
          </a:blip>
          <a:srcRect b="0" l="0" r="0" t="0"/>
          <a:stretch/>
        </p:blipFill>
        <p:spPr>
          <a:xfrm>
            <a:off x="375500" y="164800"/>
            <a:ext cx="4098724" cy="2462725"/>
          </a:xfrm>
          <a:prstGeom prst="rect">
            <a:avLst/>
          </a:prstGeom>
          <a:noFill/>
          <a:ln>
            <a:noFill/>
          </a:ln>
        </p:spPr>
      </p:pic>
      <p:pic>
        <p:nvPicPr>
          <p:cNvPr id="669" name="Google Shape;669;p84"/>
          <p:cNvPicPr preferRelativeResize="0"/>
          <p:nvPr/>
        </p:nvPicPr>
        <p:blipFill rotWithShape="1">
          <a:blip r:embed="rId4">
            <a:alphaModFix/>
          </a:blip>
          <a:srcRect b="0" l="0" r="0" t="0"/>
          <a:stretch/>
        </p:blipFill>
        <p:spPr>
          <a:xfrm>
            <a:off x="375500" y="2813425"/>
            <a:ext cx="4098725" cy="2177675"/>
          </a:xfrm>
          <a:prstGeom prst="rect">
            <a:avLst/>
          </a:prstGeom>
          <a:noFill/>
          <a:ln>
            <a:noFill/>
          </a:ln>
        </p:spPr>
      </p:pic>
      <p:pic>
        <p:nvPicPr>
          <p:cNvPr id="670" name="Google Shape;670;p84"/>
          <p:cNvPicPr preferRelativeResize="0"/>
          <p:nvPr/>
        </p:nvPicPr>
        <p:blipFill rotWithShape="1">
          <a:blip r:embed="rId5">
            <a:alphaModFix/>
          </a:blip>
          <a:srcRect b="0" l="0" r="0" t="0"/>
          <a:stretch/>
        </p:blipFill>
        <p:spPr>
          <a:xfrm>
            <a:off x="7957475" y="4750850"/>
            <a:ext cx="1186526" cy="330675"/>
          </a:xfrm>
          <a:prstGeom prst="rect">
            <a:avLst/>
          </a:prstGeom>
          <a:noFill/>
          <a:ln>
            <a:noFill/>
          </a:ln>
        </p:spPr>
      </p:pic>
      <p:sp>
        <p:nvSpPr>
          <p:cNvPr id="671" name="Google Shape;671;p84"/>
          <p:cNvSpPr txBox="1"/>
          <p:nvPr/>
        </p:nvSpPr>
        <p:spPr>
          <a:xfrm>
            <a:off x="5008425" y="1376550"/>
            <a:ext cx="3642600" cy="1708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b="0" i="0" lang="es-419" sz="1800" u="none" cap="none" strike="noStrike">
                <a:solidFill>
                  <a:srgbClr val="444444"/>
                </a:solidFill>
                <a:highlight>
                  <a:schemeClr val="lt1"/>
                </a:highlight>
                <a:latin typeface="Helvetica Neue Light"/>
                <a:ea typeface="Helvetica Neue Light"/>
                <a:cs typeface="Helvetica Neue Light"/>
                <a:sym typeface="Helvetica Neue Light"/>
              </a:rPr>
              <a:t>Si la instalación va bien, nos mostrará un mensaje indicando que </a:t>
            </a: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ha terminado de </a:t>
            </a:r>
            <a:r>
              <a:rPr b="1" i="0" lang="es-419" sz="1800" u="none" cap="none" strike="noStrike">
                <a:solidFill>
                  <a:srgbClr val="444444"/>
                </a:solidFill>
                <a:highlight>
                  <a:srgbClr val="3CEFAB"/>
                </a:highlight>
                <a:latin typeface="Helvetica Neue"/>
                <a:ea typeface="Helvetica Neue"/>
                <a:cs typeface="Helvetica Neue"/>
                <a:sym typeface="Helvetica Neue"/>
              </a:rPr>
              <a:t>forma satisfactoria</a:t>
            </a:r>
            <a:r>
              <a:rPr b="0" i="0" lang="es-419" sz="1800" u="none" cap="none" strike="noStrike">
                <a:solidFill>
                  <a:srgbClr val="444444"/>
                </a:solidFill>
                <a:highlight>
                  <a:srgbClr val="3CEFAB"/>
                </a:highlight>
                <a:latin typeface="Helvetica Neue Light"/>
                <a:ea typeface="Helvetica Neue Light"/>
                <a:cs typeface="Helvetica Neue Light"/>
                <a:sym typeface="Helvetica Neue Light"/>
              </a:rPr>
              <a:t>.</a:t>
            </a:r>
            <a:endParaRPr b="0" i="0" sz="1500" u="none" cap="none" strike="noStrike">
              <a:solidFill>
                <a:srgbClr val="000000"/>
              </a:solidFill>
              <a:highlight>
                <a:srgbClr val="3CEFAB"/>
              </a:highlight>
              <a:latin typeface="Arial"/>
              <a:ea typeface="Arial"/>
              <a:cs typeface="Arial"/>
              <a:sym typeface="Arial"/>
            </a:endParaRPr>
          </a:p>
        </p:txBody>
      </p:sp>
      <p:pic>
        <p:nvPicPr>
          <p:cNvPr id="672" name="Google Shape;672;p84"/>
          <p:cNvPicPr preferRelativeResize="0"/>
          <p:nvPr/>
        </p:nvPicPr>
        <p:blipFill rotWithShape="1">
          <a:blip r:embed="rId6">
            <a:alphaModFix/>
          </a:blip>
          <a:srcRect b="0" l="0" r="0" t="0"/>
          <a:stretch/>
        </p:blipFill>
        <p:spPr>
          <a:xfrm>
            <a:off x="8030300" y="207728"/>
            <a:ext cx="935425" cy="935425"/>
          </a:xfrm>
          <a:prstGeom prst="rect">
            <a:avLst/>
          </a:prstGeom>
          <a:noFill/>
          <a:ln>
            <a:noFill/>
          </a:ln>
        </p:spPr>
      </p:pic>
      <p:sp>
        <p:nvSpPr>
          <p:cNvPr id="673" name="Google Shape;673;p84"/>
          <p:cNvSpPr txBox="1"/>
          <p:nvPr>
            <p:ph type="title"/>
          </p:nvPr>
        </p:nvSpPr>
        <p:spPr>
          <a:xfrm>
            <a:off x="4956225" y="164800"/>
            <a:ext cx="3597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Instalación de Python en Mac</a:t>
            </a:r>
            <a:endParaRPr i="1" sz="3500">
              <a:latin typeface="Anton"/>
              <a:ea typeface="Anton"/>
              <a:cs typeface="Anton"/>
              <a:sym typeface="Anton"/>
            </a:endParaRPr>
          </a:p>
          <a:p>
            <a:pPr indent="0" lvl="0" marL="0" rtl="0" algn="l">
              <a:lnSpc>
                <a:spcPct val="90000"/>
              </a:lnSpc>
              <a:spcBef>
                <a:spcPts val="0"/>
              </a:spcBef>
              <a:spcAft>
                <a:spcPts val="0"/>
              </a:spcAft>
              <a:buSzPts val="2800"/>
              <a:buNone/>
            </a:pPr>
            <a:r>
              <a:t/>
            </a:r>
            <a:endParaRPr/>
          </a:p>
        </p:txBody>
      </p:sp>
      <p:grpSp>
        <p:nvGrpSpPr>
          <p:cNvPr id="674" name="Google Shape;674;p84"/>
          <p:cNvGrpSpPr/>
          <p:nvPr/>
        </p:nvGrpSpPr>
        <p:grpSpPr>
          <a:xfrm>
            <a:off x="4394313" y="1335725"/>
            <a:ext cx="614100" cy="614100"/>
            <a:chOff x="694013" y="641975"/>
            <a:chExt cx="614100" cy="614100"/>
          </a:xfrm>
        </p:grpSpPr>
        <p:sp>
          <p:nvSpPr>
            <p:cNvPr id="675" name="Google Shape;675;p84"/>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4"/>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8</a:t>
              </a:r>
              <a:endParaRPr sz="2400">
                <a:latin typeface="Helvetica Neue Light"/>
                <a:ea typeface="Helvetica Neue Light"/>
                <a:cs typeface="Helvetica Neue Light"/>
                <a:sym typeface="Helvetica Neue Light"/>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680" name="Shape 680"/>
        <p:cNvGrpSpPr/>
        <p:nvPr/>
      </p:nvGrpSpPr>
      <p:grpSpPr>
        <a:xfrm>
          <a:off x="0" y="0"/>
          <a:ext cx="0" cy="0"/>
          <a:chOff x="0" y="0"/>
          <a:chExt cx="0" cy="0"/>
        </a:xfrm>
      </p:grpSpPr>
      <p:sp>
        <p:nvSpPr>
          <p:cNvPr id="681" name="Google Shape;681;p85"/>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latin typeface="Anton"/>
                <a:ea typeface="Anton"/>
                <a:cs typeface="Anton"/>
                <a:sym typeface="Anton"/>
              </a:rPr>
              <a:t>Entorno de programación</a:t>
            </a:r>
            <a:endParaRPr b="0" i="1" sz="3600" u="none" cap="none" strike="noStrike">
              <a:solidFill>
                <a:srgbClr val="000000"/>
              </a:solidFill>
              <a:latin typeface="Anton"/>
              <a:ea typeface="Anton"/>
              <a:cs typeface="Anton"/>
              <a:sym typeface="Anton"/>
            </a:endParaRPr>
          </a:p>
        </p:txBody>
      </p:sp>
      <p:pic>
        <p:nvPicPr>
          <p:cNvPr id="682" name="Google Shape;682;p8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98" name="Shape 198"/>
        <p:cNvGrpSpPr/>
        <p:nvPr/>
      </p:nvGrpSpPr>
      <p:grpSpPr>
        <a:xfrm>
          <a:off x="0" y="0"/>
          <a:ext cx="0" cy="0"/>
          <a:chOff x="0" y="0"/>
          <a:chExt cx="0" cy="0"/>
        </a:xfrm>
      </p:grpSpPr>
      <p:sp>
        <p:nvSpPr>
          <p:cNvPr id="199" name="Google Shape;199;p32"/>
          <p:cNvSpPr txBox="1"/>
          <p:nvPr/>
        </p:nvSpPr>
        <p:spPr>
          <a:xfrm>
            <a:off x="3979775" y="1134750"/>
            <a:ext cx="4624800" cy="28740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Font typeface="Arial"/>
              <a:buChar char="●"/>
            </a:pPr>
            <a:r>
              <a:rPr b="0" i="0" lang="es-419" sz="1800" u="none" cap="none" strike="noStrike">
                <a:solidFill>
                  <a:srgbClr val="000000"/>
                </a:solidFill>
                <a:latin typeface="Helvetica Neue Light"/>
                <a:ea typeface="Helvetica Neue Light"/>
                <a:cs typeface="Helvetica Neue Light"/>
                <a:sym typeface="Helvetica Neue Light"/>
              </a:rPr>
              <a:t>Reconocer principales nociones y metodologías d</a:t>
            </a:r>
            <a:r>
              <a:rPr b="0" i="0" lang="es-419" sz="1800" u="none" cap="none" strike="noStrike">
                <a:solidFill>
                  <a:schemeClr val="dk1"/>
                </a:solidFill>
                <a:latin typeface="Helvetica Neue Light"/>
                <a:ea typeface="Helvetica Neue Light"/>
                <a:cs typeface="Helvetica Neue Light"/>
                <a:sym typeface="Helvetica Neue Light"/>
              </a:rPr>
              <a:t>el mundo de la programación</a:t>
            </a:r>
            <a:r>
              <a:rPr b="0" i="0" lang="es-419"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b="0" i="0" lang="es-419" sz="1800" u="none" cap="none" strike="noStrike">
                <a:solidFill>
                  <a:srgbClr val="000000"/>
                </a:solidFill>
                <a:latin typeface="Helvetica Neue Light"/>
                <a:ea typeface="Helvetica Neue Light"/>
                <a:cs typeface="Helvetica Neue Light"/>
                <a:sym typeface="Helvetica Neue Light"/>
              </a:rPr>
              <a:t>Definir Python </a:t>
            </a:r>
            <a:r>
              <a:rPr b="0" i="0" lang="es-419" sz="1800" u="none" cap="none" strike="noStrike">
                <a:solidFill>
                  <a:schemeClr val="dk1"/>
                </a:solidFill>
                <a:latin typeface="Helvetica Neue Light"/>
                <a:ea typeface="Helvetica Neue Light"/>
                <a:cs typeface="Helvetica Neue Light"/>
                <a:sym typeface="Helvetica Neue Light"/>
              </a:rPr>
              <a:t>como lenguaje de programación </a:t>
            </a:r>
            <a:r>
              <a:rPr b="0" i="0" lang="es-419" sz="1800" u="none" cap="none" strike="noStrike">
                <a:solidFill>
                  <a:srgbClr val="000000"/>
                </a:solidFill>
                <a:latin typeface="Helvetica Neue Light"/>
                <a:ea typeface="Helvetica Neue Light"/>
                <a:cs typeface="Helvetica Neue Light"/>
                <a:sym typeface="Helvetica Neue Light"/>
              </a:rPr>
              <a:t>con sus principales ventajas y desventajas. </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chemeClr val="dk1"/>
              </a:buClr>
              <a:buSzPts val="1800"/>
              <a:buFont typeface="Arial"/>
              <a:buChar char="●"/>
            </a:pPr>
            <a:r>
              <a:rPr b="0" i="0" lang="es-419" sz="1800" u="none" cap="none" strike="noStrike">
                <a:solidFill>
                  <a:schemeClr val="dk1"/>
                </a:solidFill>
                <a:latin typeface="Helvetica Neue Light"/>
                <a:ea typeface="Helvetica Neue Light"/>
                <a:cs typeface="Helvetica Neue Light"/>
                <a:sym typeface="Helvetica Neue Light"/>
              </a:rPr>
              <a:t>Presentar e instalar el stack de herramientas de trabajo. </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Comenzar a implementar el entorno de programación “Colabs”.</a:t>
            </a:r>
            <a:endParaRPr sz="1800">
              <a:solidFill>
                <a:schemeClr val="dk1"/>
              </a:solidFill>
              <a:latin typeface="Helvetica Neue Light"/>
              <a:ea typeface="Helvetica Neue Light"/>
              <a:cs typeface="Helvetica Neue Light"/>
              <a:sym typeface="Helvetica Neue Light"/>
            </a:endParaRPr>
          </a:p>
        </p:txBody>
      </p:sp>
      <p:pic>
        <p:nvPicPr>
          <p:cNvPr id="200" name="Google Shape;200;p3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01" name="Google Shape;201;p32"/>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0" i="1" lang="es-419" sz="3000" u="none" cap="none" strike="noStrike">
                <a:solidFill>
                  <a:srgbClr val="000000"/>
                </a:solidFill>
                <a:latin typeface="Anton"/>
                <a:ea typeface="Anton"/>
                <a:cs typeface="Anton"/>
                <a:sym typeface="Anton"/>
              </a:rPr>
              <a:t>OBJETIVOS DE LA CLASE</a:t>
            </a:r>
            <a:endParaRPr b="0" i="1" sz="3000" u="none" cap="none" strike="noStrike">
              <a:solidFill>
                <a:srgbClr val="000000"/>
              </a:solidFill>
              <a:latin typeface="Anton"/>
              <a:ea typeface="Anton"/>
              <a:cs typeface="Anton"/>
              <a:sym typeface="Anton"/>
            </a:endParaRPr>
          </a:p>
        </p:txBody>
      </p:sp>
      <p:pic>
        <p:nvPicPr>
          <p:cNvPr id="202" name="Google Shape;202;p32"/>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pic>
        <p:nvPicPr>
          <p:cNvPr id="687" name="Google Shape;687;p86"/>
          <p:cNvPicPr preferRelativeResize="0"/>
          <p:nvPr/>
        </p:nvPicPr>
        <p:blipFill rotWithShape="1">
          <a:blip r:embed="rId3">
            <a:alphaModFix/>
          </a:blip>
          <a:srcRect b="0" l="0" r="0" t="0"/>
          <a:stretch/>
        </p:blipFill>
        <p:spPr>
          <a:xfrm>
            <a:off x="7957475" y="4750850"/>
            <a:ext cx="1186526" cy="330675"/>
          </a:xfrm>
          <a:prstGeom prst="rect">
            <a:avLst/>
          </a:prstGeom>
          <a:noFill/>
          <a:ln>
            <a:noFill/>
          </a:ln>
        </p:spPr>
      </p:pic>
      <p:sp>
        <p:nvSpPr>
          <p:cNvPr id="688" name="Google Shape;688;p86"/>
          <p:cNvSpPr txBox="1"/>
          <p:nvPr/>
        </p:nvSpPr>
        <p:spPr>
          <a:xfrm>
            <a:off x="397325" y="1087350"/>
            <a:ext cx="8402400" cy="31215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Para programar con comodidad se suele instalar un IDE o editor de texto.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En este curso les proponemos instalar </a:t>
            </a:r>
            <a:r>
              <a:rPr b="1" lang="es-419" sz="1800" u="sng">
                <a:solidFill>
                  <a:schemeClr val="hlink"/>
                </a:solidFill>
                <a:highlight>
                  <a:srgbClr val="3CEFAB"/>
                </a:highlight>
                <a:latin typeface="Helvetica Neue"/>
                <a:ea typeface="Helvetica Neue"/>
                <a:cs typeface="Helvetica Neue"/>
                <a:sym typeface="Helvetica Neue"/>
                <a:hlinkClick r:id="rId4"/>
              </a:rPr>
              <a:t>Visual Studio Code</a:t>
            </a:r>
            <a:r>
              <a:rPr lang="es-419" sz="1800">
                <a:solidFill>
                  <a:srgbClr val="444444"/>
                </a:solidFill>
                <a:highlight>
                  <a:schemeClr val="lt1"/>
                </a:highlight>
                <a:latin typeface="Helvetica Neue Light"/>
                <a:ea typeface="Helvetica Neue Light"/>
                <a:cs typeface="Helvetica Neue Light"/>
                <a:sym typeface="Helvetica Neue Light"/>
              </a:rPr>
              <a:t>;</a:t>
            </a:r>
            <a:r>
              <a:rPr lang="es-419" sz="1800">
                <a:solidFill>
                  <a:srgbClr val="444444"/>
                </a:solidFill>
                <a:highlight>
                  <a:schemeClr val="lt1"/>
                </a:highlight>
                <a:latin typeface="Helvetica Neue Light"/>
                <a:ea typeface="Helvetica Neue Light"/>
                <a:cs typeface="Helvetica Neue Light"/>
                <a:sym typeface="Helvetica Neue Light"/>
              </a:rPr>
              <a:t> pero lo vamos a usar a partir de la clase 17 cuando empecemos a desarrollar nuestro proyecto.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700"/>
              <a:buFont typeface="Arial"/>
              <a:buNone/>
            </a:pPr>
            <a:r>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l">
              <a:lnSpc>
                <a:spcPct val="180000"/>
              </a:lnSpc>
              <a:spcBef>
                <a:spcPts val="0"/>
              </a:spcBef>
              <a:spcAft>
                <a:spcPts val="0"/>
              </a:spcAft>
              <a:buClr>
                <a:schemeClr val="dk1"/>
              </a:buClr>
              <a:buSzPts val="1100"/>
              <a:buFont typeface="Arial"/>
              <a:buNone/>
            </a:pPr>
            <a:r>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ctr">
              <a:lnSpc>
                <a:spcPct val="180000"/>
              </a:lnSpc>
              <a:spcBef>
                <a:spcPts val="0"/>
              </a:spcBef>
              <a:spcAft>
                <a:spcPts val="0"/>
              </a:spcAft>
              <a:buClr>
                <a:schemeClr val="dk1"/>
              </a:buClr>
              <a:buSzPts val="11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 Por ahora trabajaremos con un entorno de </a:t>
            </a:r>
            <a:r>
              <a:rPr b="1" lang="es-419" sz="1800">
                <a:solidFill>
                  <a:srgbClr val="444444"/>
                </a:solidFill>
                <a:highlight>
                  <a:srgbClr val="3CEFAB"/>
                </a:highlight>
                <a:latin typeface="Helvetica Neue"/>
                <a:ea typeface="Helvetica Neue"/>
                <a:cs typeface="Helvetica Neue"/>
                <a:sym typeface="Helvetica Neue"/>
              </a:rPr>
              <a:t>Google</a:t>
            </a:r>
            <a:r>
              <a:rPr lang="es-419" sz="1800">
                <a:solidFill>
                  <a:srgbClr val="444444"/>
                </a:solidFill>
                <a:highlight>
                  <a:schemeClr val="lt1"/>
                </a:highlight>
                <a:latin typeface="Helvetica Neue Light"/>
                <a:ea typeface="Helvetica Neue Light"/>
                <a:cs typeface="Helvetica Neue Light"/>
                <a:sym typeface="Helvetica Neue Light"/>
              </a:rPr>
              <a:t> para enfocarnos solo en la programación, este entorno se llama</a:t>
            </a:r>
            <a:r>
              <a:rPr b="1" lang="es-419" sz="1800">
                <a:solidFill>
                  <a:srgbClr val="3CEFAB"/>
                </a:solidFill>
                <a:highlight>
                  <a:schemeClr val="lt1"/>
                </a:highlight>
                <a:latin typeface="Helvetica Neue"/>
                <a:ea typeface="Helvetica Neue"/>
                <a:cs typeface="Helvetica Neue"/>
                <a:sym typeface="Helvetica Neue"/>
              </a:rPr>
              <a:t> </a:t>
            </a:r>
            <a:r>
              <a:rPr b="1" lang="es-419" sz="1800">
                <a:solidFill>
                  <a:srgbClr val="121212"/>
                </a:solidFill>
                <a:highlight>
                  <a:srgbClr val="3CEFAB"/>
                </a:highlight>
                <a:latin typeface="Helvetica Neue"/>
                <a:ea typeface="Helvetica Neue"/>
                <a:cs typeface="Helvetica Neue"/>
                <a:sym typeface="Helvetica Neue"/>
              </a:rPr>
              <a:t>Colabs.</a:t>
            </a:r>
            <a:endParaRPr sz="1800">
              <a:solidFill>
                <a:srgbClr val="121212"/>
              </a:solidFill>
              <a:highlight>
                <a:srgbClr val="3CEFAB"/>
              </a:highlight>
              <a:latin typeface="Helvetica Neue Light"/>
              <a:ea typeface="Helvetica Neue Light"/>
              <a:cs typeface="Helvetica Neue Light"/>
              <a:sym typeface="Helvetica Neue Light"/>
            </a:endParaRPr>
          </a:p>
        </p:txBody>
      </p:sp>
      <p:pic>
        <p:nvPicPr>
          <p:cNvPr id="689" name="Google Shape;689;p86"/>
          <p:cNvPicPr preferRelativeResize="0"/>
          <p:nvPr/>
        </p:nvPicPr>
        <p:blipFill>
          <a:blip r:embed="rId5">
            <a:alphaModFix/>
          </a:blip>
          <a:stretch>
            <a:fillRect/>
          </a:stretch>
        </p:blipFill>
        <p:spPr>
          <a:xfrm>
            <a:off x="4051513" y="2517338"/>
            <a:ext cx="1094025" cy="688175"/>
          </a:xfrm>
          <a:prstGeom prst="rect">
            <a:avLst/>
          </a:prstGeom>
          <a:noFill/>
          <a:ln>
            <a:noFill/>
          </a:ln>
        </p:spPr>
      </p:pic>
      <p:sp>
        <p:nvSpPr>
          <p:cNvPr id="690" name="Google Shape;690;p86"/>
          <p:cNvSpPr txBox="1"/>
          <p:nvPr/>
        </p:nvSpPr>
        <p:spPr>
          <a:xfrm>
            <a:off x="750750" y="340988"/>
            <a:ext cx="7642500" cy="44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500">
                <a:solidFill>
                  <a:schemeClr val="dk1"/>
                </a:solidFill>
                <a:latin typeface="Anton"/>
                <a:ea typeface="Anton"/>
                <a:cs typeface="Anton"/>
                <a:sym typeface="Anton"/>
              </a:rPr>
              <a:t>GOOGLE COLABS</a:t>
            </a:r>
            <a:endParaRPr i="1" sz="3500">
              <a:latin typeface="Anton"/>
              <a:ea typeface="Anton"/>
              <a:cs typeface="Anton"/>
              <a:sym typeface="Anton"/>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1400" scaled="0"/>
        </a:gradFill>
      </p:bgPr>
    </p:bg>
    <p:spTree>
      <p:nvGrpSpPr>
        <p:cNvPr id="694" name="Shape 694"/>
        <p:cNvGrpSpPr/>
        <p:nvPr/>
      </p:nvGrpSpPr>
      <p:grpSpPr>
        <a:xfrm>
          <a:off x="0" y="0"/>
          <a:ext cx="0" cy="0"/>
          <a:chOff x="0" y="0"/>
          <a:chExt cx="0" cy="0"/>
        </a:xfrm>
      </p:grpSpPr>
      <p:sp>
        <p:nvSpPr>
          <p:cNvPr id="695" name="Google Shape;695;p87"/>
          <p:cNvSpPr txBox="1"/>
          <p:nvPr/>
        </p:nvSpPr>
        <p:spPr>
          <a:xfrm>
            <a:off x="896491" y="1848600"/>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latin typeface="Anton"/>
                <a:ea typeface="Anton"/>
                <a:cs typeface="Anton"/>
                <a:sym typeface="Anton"/>
              </a:rPr>
              <a:t>Google Colabs</a:t>
            </a:r>
            <a:endParaRPr b="0" i="1" sz="3600" u="none" cap="none" strike="noStrike">
              <a:solidFill>
                <a:srgbClr val="000000"/>
              </a:solidFill>
              <a:latin typeface="Anton"/>
              <a:ea typeface="Anton"/>
              <a:cs typeface="Anton"/>
              <a:sym typeface="Anton"/>
            </a:endParaRPr>
          </a:p>
        </p:txBody>
      </p:sp>
      <p:pic>
        <p:nvPicPr>
          <p:cNvPr id="696" name="Google Shape;696;p8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grpSp>
        <p:nvGrpSpPr>
          <p:cNvPr id="701" name="Google Shape;701;p88"/>
          <p:cNvGrpSpPr/>
          <p:nvPr/>
        </p:nvGrpSpPr>
        <p:grpSpPr>
          <a:xfrm>
            <a:off x="551088" y="1749238"/>
            <a:ext cx="614100" cy="614100"/>
            <a:chOff x="694013" y="641975"/>
            <a:chExt cx="614100" cy="614100"/>
          </a:xfrm>
        </p:grpSpPr>
        <p:sp>
          <p:nvSpPr>
            <p:cNvPr id="702" name="Google Shape;702;p88"/>
            <p:cNvSpPr/>
            <p:nvPr/>
          </p:nvSpPr>
          <p:spPr>
            <a:xfrm>
              <a:off x="694013" y="64197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88"/>
            <p:cNvSpPr txBox="1"/>
            <p:nvPr/>
          </p:nvSpPr>
          <p:spPr>
            <a:xfrm>
              <a:off x="865913" y="67804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1</a:t>
              </a:r>
              <a:endParaRPr sz="2400">
                <a:latin typeface="Helvetica Neue Light"/>
                <a:ea typeface="Helvetica Neue Light"/>
                <a:cs typeface="Helvetica Neue Light"/>
                <a:sym typeface="Helvetica Neue Light"/>
              </a:endParaRPr>
            </a:p>
          </p:txBody>
        </p:sp>
      </p:grpSp>
      <p:sp>
        <p:nvSpPr>
          <p:cNvPr id="704" name="Google Shape;704;p88"/>
          <p:cNvSpPr txBox="1"/>
          <p:nvPr/>
        </p:nvSpPr>
        <p:spPr>
          <a:xfrm>
            <a:off x="1426575" y="1833100"/>
            <a:ext cx="26862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Ingresar a Google </a:t>
            </a:r>
            <a:r>
              <a:rPr lang="es-419" sz="1800" u="sng">
                <a:solidFill>
                  <a:schemeClr val="hlink"/>
                </a:solidFill>
                <a:highlight>
                  <a:schemeClr val="lt1"/>
                </a:highlight>
                <a:latin typeface="Helvetica Neue Light"/>
                <a:ea typeface="Helvetica Neue Light"/>
                <a:cs typeface="Helvetica Neue Light"/>
                <a:sym typeface="Helvetica Neue Light"/>
                <a:hlinkClick r:id="rId3"/>
              </a:rPr>
              <a:t>Drive</a:t>
            </a:r>
            <a:endParaRPr sz="1800">
              <a:solidFill>
                <a:srgbClr val="444444"/>
              </a:solidFill>
              <a:highlight>
                <a:schemeClr val="lt1"/>
              </a:highlight>
              <a:latin typeface="Helvetica Neue Light"/>
              <a:ea typeface="Helvetica Neue Light"/>
              <a:cs typeface="Helvetica Neue Light"/>
              <a:sym typeface="Helvetica Neue Light"/>
            </a:endParaRPr>
          </a:p>
        </p:txBody>
      </p:sp>
      <p:grpSp>
        <p:nvGrpSpPr>
          <p:cNvPr id="705" name="Google Shape;705;p88"/>
          <p:cNvGrpSpPr/>
          <p:nvPr/>
        </p:nvGrpSpPr>
        <p:grpSpPr>
          <a:xfrm>
            <a:off x="551088" y="3331599"/>
            <a:ext cx="614100" cy="614101"/>
            <a:chOff x="694013" y="2209024"/>
            <a:chExt cx="614100" cy="614101"/>
          </a:xfrm>
        </p:grpSpPr>
        <p:sp>
          <p:nvSpPr>
            <p:cNvPr id="706" name="Google Shape;706;p88"/>
            <p:cNvSpPr/>
            <p:nvPr/>
          </p:nvSpPr>
          <p:spPr>
            <a:xfrm>
              <a:off x="694013" y="2209025"/>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88"/>
            <p:cNvSpPr txBox="1"/>
            <p:nvPr/>
          </p:nvSpPr>
          <p:spPr>
            <a:xfrm>
              <a:off x="865913" y="2209024"/>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p:txBody>
        </p:sp>
      </p:grpSp>
      <p:sp>
        <p:nvSpPr>
          <p:cNvPr id="708" name="Google Shape;708;p88"/>
          <p:cNvSpPr txBox="1"/>
          <p:nvPr/>
        </p:nvSpPr>
        <p:spPr>
          <a:xfrm>
            <a:off x="387825" y="334600"/>
            <a:ext cx="4321800" cy="44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PASOS PARA CREAR TU PRIMER COLABS</a:t>
            </a:r>
            <a:endParaRPr i="1" sz="3600">
              <a:latin typeface="Anton"/>
              <a:ea typeface="Anton"/>
              <a:cs typeface="Anton"/>
              <a:sym typeface="Anton"/>
            </a:endParaRPr>
          </a:p>
        </p:txBody>
      </p:sp>
      <p:pic>
        <p:nvPicPr>
          <p:cNvPr id="709" name="Google Shape;709;p88"/>
          <p:cNvPicPr preferRelativeResize="0"/>
          <p:nvPr/>
        </p:nvPicPr>
        <p:blipFill>
          <a:blip r:embed="rId4">
            <a:alphaModFix/>
          </a:blip>
          <a:stretch>
            <a:fillRect/>
          </a:stretch>
        </p:blipFill>
        <p:spPr>
          <a:xfrm>
            <a:off x="5018836" y="1705450"/>
            <a:ext cx="3380165" cy="2646775"/>
          </a:xfrm>
          <a:prstGeom prst="rect">
            <a:avLst/>
          </a:prstGeom>
          <a:noFill/>
          <a:ln>
            <a:noFill/>
          </a:ln>
        </p:spPr>
      </p:pic>
      <p:sp>
        <p:nvSpPr>
          <p:cNvPr id="710" name="Google Shape;710;p88"/>
          <p:cNvSpPr txBox="1"/>
          <p:nvPr/>
        </p:nvSpPr>
        <p:spPr>
          <a:xfrm>
            <a:off x="1426575" y="3331600"/>
            <a:ext cx="26862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Crear una nueva carpeta para el curso.</a:t>
            </a:r>
            <a:endParaRPr sz="1800">
              <a:solidFill>
                <a:srgbClr val="444444"/>
              </a:solidFill>
              <a:highlight>
                <a:schemeClr val="lt1"/>
              </a:highlight>
              <a:latin typeface="Helvetica Neue Light"/>
              <a:ea typeface="Helvetica Neue Light"/>
              <a:cs typeface="Helvetica Neue Light"/>
              <a:sym typeface="Helvetica Neue Light"/>
            </a:endParaRPr>
          </a:p>
        </p:txBody>
      </p:sp>
      <p:sp>
        <p:nvSpPr>
          <p:cNvPr id="711" name="Google Shape;711;p88"/>
          <p:cNvSpPr/>
          <p:nvPr/>
        </p:nvSpPr>
        <p:spPr>
          <a:xfrm>
            <a:off x="5018825" y="2411450"/>
            <a:ext cx="1114500" cy="545100"/>
          </a:xfrm>
          <a:prstGeom prst="rect">
            <a:avLst/>
          </a:prstGeom>
          <a:noFill/>
          <a:ln cap="flat" cmpd="sng" w="114300">
            <a:solidFill>
              <a:srgbClr val="E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2" name="Google Shape;712;p88"/>
          <p:cNvPicPr preferRelativeResize="0"/>
          <p:nvPr/>
        </p:nvPicPr>
        <p:blipFill rotWithShape="1">
          <a:blip r:embed="rId5">
            <a:alphaModFix/>
          </a:blip>
          <a:srcRect b="0" l="0" r="0" t="0"/>
          <a:stretch/>
        </p:blipFill>
        <p:spPr>
          <a:xfrm>
            <a:off x="7957475" y="4750850"/>
            <a:ext cx="1186526" cy="330675"/>
          </a:xfrm>
          <a:prstGeom prst="rect">
            <a:avLst/>
          </a:prstGeom>
          <a:noFill/>
          <a:ln>
            <a:noFill/>
          </a:ln>
        </p:spPr>
      </p:pic>
      <p:pic>
        <p:nvPicPr>
          <p:cNvPr id="713" name="Google Shape;713;p88"/>
          <p:cNvPicPr preferRelativeResize="0"/>
          <p:nvPr/>
        </p:nvPicPr>
        <p:blipFill rotWithShape="1">
          <a:blip r:embed="rId6">
            <a:alphaModFix/>
          </a:blip>
          <a:srcRect b="0" l="0" r="0" t="0"/>
          <a:stretch/>
        </p:blipFill>
        <p:spPr>
          <a:xfrm>
            <a:off x="7293750" y="177118"/>
            <a:ext cx="1634174" cy="6398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89"/>
          <p:cNvSpPr txBox="1"/>
          <p:nvPr/>
        </p:nvSpPr>
        <p:spPr>
          <a:xfrm>
            <a:off x="1214713" y="1749250"/>
            <a:ext cx="3227100" cy="2955300"/>
          </a:xfrm>
          <a:prstGeom prst="rect">
            <a:avLst/>
          </a:prstGeom>
          <a:noFill/>
          <a:ln>
            <a:noFill/>
          </a:ln>
        </p:spPr>
        <p:txBody>
          <a:bodyPr anchorCtr="0" anchor="t" bIns="91425" lIns="91425" spcFirstLastPara="1" rIns="73075" wrap="square" tIns="91425">
            <a:spAutoFit/>
          </a:bodyPr>
          <a:lstStyle/>
          <a:p>
            <a:pPr indent="0" lvl="0" marL="0" marR="0" rtl="0" algn="l">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Ingresar a la carpeta, hacer click en  el botón derecho del Mouse,</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700"/>
              <a:buFont typeface="Arial"/>
              <a:buNone/>
            </a:pPr>
            <a:r>
              <a:rPr lang="es-419" sz="1800">
                <a:solidFill>
                  <a:srgbClr val="444444"/>
                </a:solidFill>
                <a:highlight>
                  <a:schemeClr val="lt1"/>
                </a:highlight>
                <a:latin typeface="Helvetica Neue Light"/>
                <a:ea typeface="Helvetica Neue Light"/>
                <a:cs typeface="Helvetica Neue Light"/>
                <a:sym typeface="Helvetica Neue Light"/>
              </a:rPr>
              <a:t>ir a </a:t>
            </a:r>
            <a:r>
              <a:rPr b="1" lang="es-419" sz="1800">
                <a:solidFill>
                  <a:srgbClr val="444444"/>
                </a:solidFill>
                <a:highlight>
                  <a:schemeClr val="lt1"/>
                </a:highlight>
                <a:latin typeface="Helvetica Neue"/>
                <a:ea typeface="Helvetica Neue"/>
                <a:cs typeface="Helvetica Neue"/>
                <a:sym typeface="Helvetica Neue"/>
              </a:rPr>
              <a:t>Más </a:t>
            </a:r>
            <a:r>
              <a:rPr lang="es-419" sz="1800">
                <a:solidFill>
                  <a:srgbClr val="444444"/>
                </a:solidFill>
                <a:highlight>
                  <a:schemeClr val="lt1"/>
                </a:highlight>
                <a:latin typeface="Helvetica Neue Light"/>
                <a:ea typeface="Helvetica Neue Light"/>
                <a:cs typeface="Helvetica Neue Light"/>
                <a:sym typeface="Helvetica Neue Light"/>
              </a:rPr>
              <a:t>y ahí elegir </a:t>
            </a:r>
            <a:r>
              <a:rPr lang="es-419" sz="1800">
                <a:solidFill>
                  <a:srgbClr val="444444"/>
                </a:solidFill>
                <a:highlight>
                  <a:srgbClr val="3CEFAB"/>
                </a:highlight>
                <a:latin typeface="Helvetica Neue Light"/>
                <a:ea typeface="Helvetica Neue Light"/>
                <a:cs typeface="Helvetica Neue Light"/>
                <a:sym typeface="Helvetica Neue Light"/>
              </a:rPr>
              <a:t>Google Colaboratory.</a:t>
            </a:r>
            <a:r>
              <a:rPr lang="es-419" sz="1800">
                <a:solidFill>
                  <a:srgbClr val="444444"/>
                </a:solidFill>
                <a:highlight>
                  <a:schemeClr val="lt1"/>
                </a:highlight>
                <a:latin typeface="Helvetica Neue Light"/>
                <a:ea typeface="Helvetica Neue Light"/>
                <a:cs typeface="Helvetica Neue Light"/>
                <a:sym typeface="Helvetica Neue Light"/>
              </a:rPr>
              <a:t> (En caso que no aparezca hacer click en  </a:t>
            </a:r>
            <a:r>
              <a:rPr lang="es-419" sz="1800" u="sng">
                <a:solidFill>
                  <a:srgbClr val="444444"/>
                </a:solidFill>
                <a:highlight>
                  <a:schemeClr val="lt1"/>
                </a:highlight>
                <a:latin typeface="Helvetica Neue Light"/>
                <a:ea typeface="Helvetica Neue Light"/>
                <a:cs typeface="Helvetica Neue Light"/>
                <a:sym typeface="Helvetica Neue Light"/>
              </a:rPr>
              <a:t>Conectar más aplicaciones</a:t>
            </a:r>
            <a:r>
              <a:rPr lang="es-419" sz="1800">
                <a:solidFill>
                  <a:srgbClr val="444444"/>
                </a:solidFill>
                <a:highlight>
                  <a:schemeClr val="lt1"/>
                </a:highlight>
                <a:latin typeface="Helvetica Neue Light"/>
                <a:ea typeface="Helvetica Neue Light"/>
                <a:cs typeface="Helvetica Neue Light"/>
                <a:sym typeface="Helvetica Neue Light"/>
              </a:rPr>
              <a:t>).</a:t>
            </a:r>
            <a:endParaRPr sz="1800">
              <a:solidFill>
                <a:srgbClr val="444444"/>
              </a:solidFill>
              <a:highlight>
                <a:schemeClr val="lt1"/>
              </a:highlight>
              <a:latin typeface="Helvetica Neue Light"/>
              <a:ea typeface="Helvetica Neue Light"/>
              <a:cs typeface="Helvetica Neue Light"/>
              <a:sym typeface="Helvetica Neue Light"/>
            </a:endParaRPr>
          </a:p>
        </p:txBody>
      </p:sp>
      <p:pic>
        <p:nvPicPr>
          <p:cNvPr id="719" name="Google Shape;719;p89"/>
          <p:cNvPicPr preferRelativeResize="0"/>
          <p:nvPr/>
        </p:nvPicPr>
        <p:blipFill>
          <a:blip r:embed="rId3">
            <a:alphaModFix/>
          </a:blip>
          <a:stretch>
            <a:fillRect/>
          </a:stretch>
        </p:blipFill>
        <p:spPr>
          <a:xfrm>
            <a:off x="4709625" y="799775"/>
            <a:ext cx="4327075" cy="3543950"/>
          </a:xfrm>
          <a:prstGeom prst="rect">
            <a:avLst/>
          </a:prstGeom>
          <a:noFill/>
          <a:ln>
            <a:noFill/>
          </a:ln>
        </p:spPr>
      </p:pic>
      <p:sp>
        <p:nvSpPr>
          <p:cNvPr id="720" name="Google Shape;720;p89"/>
          <p:cNvSpPr/>
          <p:nvPr/>
        </p:nvSpPr>
        <p:spPr>
          <a:xfrm>
            <a:off x="6970275" y="3592900"/>
            <a:ext cx="1418400" cy="316200"/>
          </a:xfrm>
          <a:prstGeom prst="rect">
            <a:avLst/>
          </a:prstGeom>
          <a:noFill/>
          <a:ln cap="flat" cmpd="sng" w="114300">
            <a:solidFill>
              <a:srgbClr val="E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1" name="Google Shape;721;p89"/>
          <p:cNvPicPr preferRelativeResize="0"/>
          <p:nvPr/>
        </p:nvPicPr>
        <p:blipFill rotWithShape="1">
          <a:blip r:embed="rId4">
            <a:alphaModFix/>
          </a:blip>
          <a:srcRect b="0" l="0" r="0" t="0"/>
          <a:stretch/>
        </p:blipFill>
        <p:spPr>
          <a:xfrm>
            <a:off x="7957475" y="4750850"/>
            <a:ext cx="1186526" cy="330675"/>
          </a:xfrm>
          <a:prstGeom prst="rect">
            <a:avLst/>
          </a:prstGeom>
          <a:noFill/>
          <a:ln>
            <a:noFill/>
          </a:ln>
        </p:spPr>
      </p:pic>
      <p:sp>
        <p:nvSpPr>
          <p:cNvPr id="722" name="Google Shape;722;p89"/>
          <p:cNvSpPr txBox="1"/>
          <p:nvPr/>
        </p:nvSpPr>
        <p:spPr>
          <a:xfrm>
            <a:off x="387825" y="334600"/>
            <a:ext cx="4321800" cy="44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PASOS PARA CREAR TU PRIMER COLABS</a:t>
            </a:r>
            <a:endParaRPr i="1" sz="3600">
              <a:latin typeface="Anton"/>
              <a:ea typeface="Anton"/>
              <a:cs typeface="Anton"/>
              <a:sym typeface="Anton"/>
            </a:endParaRPr>
          </a:p>
        </p:txBody>
      </p:sp>
      <p:sp>
        <p:nvSpPr>
          <p:cNvPr id="723" name="Google Shape;723;p89"/>
          <p:cNvSpPr/>
          <p:nvPr/>
        </p:nvSpPr>
        <p:spPr>
          <a:xfrm>
            <a:off x="551088" y="1749238"/>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89"/>
          <p:cNvSpPr txBox="1"/>
          <p:nvPr/>
        </p:nvSpPr>
        <p:spPr>
          <a:xfrm>
            <a:off x="672426" y="1810175"/>
            <a:ext cx="274500" cy="3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Helvetica Neue Light"/>
                <a:ea typeface="Helvetica Neue Light"/>
                <a:cs typeface="Helvetica Neue Light"/>
                <a:sym typeface="Helvetica Neue Light"/>
              </a:rPr>
              <a:t>3</a:t>
            </a:r>
            <a:endParaRPr sz="2400">
              <a:latin typeface="Helvetica Neue Light"/>
              <a:ea typeface="Helvetica Neue Light"/>
              <a:cs typeface="Helvetica Neue Light"/>
              <a:sym typeface="Helvetica Neue Light"/>
            </a:endParaRPr>
          </a:p>
        </p:txBody>
      </p:sp>
      <p:pic>
        <p:nvPicPr>
          <p:cNvPr id="725" name="Google Shape;725;p89"/>
          <p:cNvPicPr preferRelativeResize="0"/>
          <p:nvPr/>
        </p:nvPicPr>
        <p:blipFill rotWithShape="1">
          <a:blip r:embed="rId5">
            <a:alphaModFix/>
          </a:blip>
          <a:srcRect b="0" l="0" r="0" t="0"/>
          <a:stretch/>
        </p:blipFill>
        <p:spPr>
          <a:xfrm>
            <a:off x="8014675" y="-9"/>
            <a:ext cx="935425" cy="93542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pic>
        <p:nvPicPr>
          <p:cNvPr id="730" name="Google Shape;730;p90"/>
          <p:cNvPicPr preferRelativeResize="0"/>
          <p:nvPr/>
        </p:nvPicPr>
        <p:blipFill>
          <a:blip r:embed="rId3">
            <a:alphaModFix/>
          </a:blip>
          <a:stretch>
            <a:fillRect/>
          </a:stretch>
        </p:blipFill>
        <p:spPr>
          <a:xfrm>
            <a:off x="398000" y="1459375"/>
            <a:ext cx="4133176" cy="2898325"/>
          </a:xfrm>
          <a:prstGeom prst="rect">
            <a:avLst/>
          </a:prstGeom>
          <a:noFill/>
          <a:ln>
            <a:noFill/>
          </a:ln>
        </p:spPr>
      </p:pic>
      <p:sp>
        <p:nvSpPr>
          <p:cNvPr id="731" name="Google Shape;731;p90"/>
          <p:cNvSpPr txBox="1"/>
          <p:nvPr/>
        </p:nvSpPr>
        <p:spPr>
          <a:xfrm>
            <a:off x="5020550" y="1269900"/>
            <a:ext cx="3717300" cy="33708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s-419" sz="1800">
                <a:solidFill>
                  <a:srgbClr val="444444"/>
                </a:solidFill>
                <a:highlight>
                  <a:schemeClr val="lt1"/>
                </a:highlight>
                <a:latin typeface="Helvetica Neue Light"/>
                <a:ea typeface="Helvetica Neue Light"/>
                <a:cs typeface="Helvetica Neue Light"/>
                <a:sym typeface="Helvetica Neue Light"/>
              </a:rPr>
              <a:t>Colabs tiene dos acciones: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None/>
            </a:pPr>
            <a:r>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None/>
            </a:pPr>
            <a:r>
              <a:rPr lang="es-419" sz="1800">
                <a:solidFill>
                  <a:srgbClr val="444444"/>
                </a:solidFill>
                <a:highlight>
                  <a:schemeClr val="lt1"/>
                </a:highlight>
                <a:latin typeface="Helvetica Neue Light"/>
                <a:ea typeface="Helvetica Neue Light"/>
                <a:cs typeface="Helvetica Neue Light"/>
                <a:sym typeface="Helvetica Neue Light"/>
              </a:rPr>
              <a:t>👉 </a:t>
            </a:r>
            <a:r>
              <a:rPr b="1" lang="es-419" sz="1800">
                <a:solidFill>
                  <a:schemeClr val="dk1"/>
                </a:solidFill>
                <a:highlight>
                  <a:srgbClr val="3CEFAB"/>
                </a:highlight>
                <a:latin typeface="Helvetica Neue"/>
                <a:ea typeface="Helvetica Neue"/>
                <a:cs typeface="Helvetica Neue"/>
                <a:sym typeface="Helvetica Neue"/>
              </a:rPr>
              <a:t>+Texto</a:t>
            </a:r>
            <a:r>
              <a:rPr lang="es-419" sz="1800">
                <a:solidFill>
                  <a:srgbClr val="444444"/>
                </a:solidFill>
                <a:highlight>
                  <a:schemeClr val="lt1"/>
                </a:highlight>
                <a:latin typeface="Helvetica Neue Light"/>
                <a:ea typeface="Helvetica Neue Light"/>
                <a:cs typeface="Helvetica Neue Light"/>
                <a:sym typeface="Helvetica Neue Light"/>
              </a:rPr>
              <a:t> para escribir un texto informativo que no tenga que ver con codificación.</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None/>
            </a:pPr>
            <a:r>
              <a:t/>
            </a:r>
            <a:endParaRPr sz="1800">
              <a:solidFill>
                <a:srgbClr val="444444"/>
              </a:solidFill>
              <a:highlight>
                <a:schemeClr val="lt1"/>
              </a:highlight>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None/>
            </a:pPr>
            <a:r>
              <a:rPr b="1" lang="es-419" sz="1800">
                <a:solidFill>
                  <a:srgbClr val="121212"/>
                </a:solidFill>
                <a:highlight>
                  <a:schemeClr val="lt1"/>
                </a:highlight>
                <a:latin typeface="Helvetica Neue"/>
                <a:ea typeface="Helvetica Neue"/>
                <a:cs typeface="Helvetica Neue"/>
                <a:sym typeface="Helvetica Neue"/>
              </a:rPr>
              <a:t>👉</a:t>
            </a:r>
            <a:r>
              <a:rPr b="1" lang="es-419" sz="1800">
                <a:solidFill>
                  <a:srgbClr val="121212"/>
                </a:solidFill>
                <a:highlight>
                  <a:srgbClr val="3CEFAB"/>
                </a:highlight>
                <a:latin typeface="Helvetica Neue"/>
                <a:ea typeface="Helvetica Neue"/>
                <a:cs typeface="Helvetica Neue"/>
                <a:sym typeface="Helvetica Neue"/>
              </a:rPr>
              <a:t>+Código</a:t>
            </a:r>
            <a:r>
              <a:rPr lang="es-419" sz="1800">
                <a:solidFill>
                  <a:srgbClr val="121212"/>
                </a:solidFill>
                <a:highlight>
                  <a:srgbClr val="3CEFAB"/>
                </a:highlight>
                <a:latin typeface="Helvetica Neue Light"/>
                <a:ea typeface="Helvetica Neue Light"/>
                <a:cs typeface="Helvetica Neue Light"/>
                <a:sym typeface="Helvetica Neue Light"/>
              </a:rPr>
              <a:t> </a:t>
            </a:r>
            <a:r>
              <a:rPr lang="es-419" sz="1800">
                <a:solidFill>
                  <a:srgbClr val="444444"/>
                </a:solidFill>
                <a:highlight>
                  <a:schemeClr val="lt1"/>
                </a:highlight>
                <a:latin typeface="Helvetica Neue Light"/>
                <a:ea typeface="Helvetica Neue Light"/>
                <a:cs typeface="Helvetica Neue Light"/>
                <a:sym typeface="Helvetica Neue Light"/>
              </a:rPr>
              <a:t>para poder empezar a programar en Python.</a:t>
            </a:r>
            <a:endParaRPr sz="1800">
              <a:solidFill>
                <a:srgbClr val="444444"/>
              </a:solidFill>
              <a:highlight>
                <a:schemeClr val="lt1"/>
              </a:highlight>
              <a:latin typeface="Helvetica Neue Light"/>
              <a:ea typeface="Helvetica Neue Light"/>
              <a:cs typeface="Helvetica Neue Light"/>
              <a:sym typeface="Helvetica Neue Light"/>
            </a:endParaRPr>
          </a:p>
        </p:txBody>
      </p:sp>
      <p:sp>
        <p:nvSpPr>
          <p:cNvPr id="732" name="Google Shape;732;p90"/>
          <p:cNvSpPr/>
          <p:nvPr/>
        </p:nvSpPr>
        <p:spPr>
          <a:xfrm>
            <a:off x="500050" y="2057375"/>
            <a:ext cx="1348200" cy="330600"/>
          </a:xfrm>
          <a:prstGeom prst="rect">
            <a:avLst/>
          </a:prstGeom>
          <a:noFill/>
          <a:ln cap="flat" cmpd="sng" w="114300">
            <a:solidFill>
              <a:srgbClr val="E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33" name="Google Shape;733;p90"/>
          <p:cNvPicPr preferRelativeResize="0"/>
          <p:nvPr/>
        </p:nvPicPr>
        <p:blipFill rotWithShape="1">
          <a:blip r:embed="rId4">
            <a:alphaModFix/>
          </a:blip>
          <a:srcRect b="0" l="0" r="0" t="0"/>
          <a:stretch/>
        </p:blipFill>
        <p:spPr>
          <a:xfrm>
            <a:off x="7957475" y="4750850"/>
            <a:ext cx="1186526" cy="330675"/>
          </a:xfrm>
          <a:prstGeom prst="rect">
            <a:avLst/>
          </a:prstGeom>
          <a:noFill/>
          <a:ln>
            <a:noFill/>
          </a:ln>
        </p:spPr>
      </p:pic>
      <p:sp>
        <p:nvSpPr>
          <p:cNvPr id="734" name="Google Shape;734;p90"/>
          <p:cNvSpPr txBox="1"/>
          <p:nvPr/>
        </p:nvSpPr>
        <p:spPr>
          <a:xfrm>
            <a:off x="1104900" y="271075"/>
            <a:ext cx="6934200" cy="30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500">
                <a:solidFill>
                  <a:srgbClr val="121212"/>
                </a:solidFill>
                <a:latin typeface="Anton"/>
                <a:ea typeface="Anton"/>
                <a:cs typeface="Anton"/>
                <a:sym typeface="Anton"/>
              </a:rPr>
              <a:t>MI PRIMER COLABS</a:t>
            </a:r>
            <a:endParaRPr i="1" sz="3400">
              <a:solidFill>
                <a:srgbClr val="000000"/>
              </a:solidFill>
              <a:latin typeface="Anton"/>
              <a:ea typeface="Anton"/>
              <a:cs typeface="Anton"/>
              <a:sym typeface="Anton"/>
            </a:endParaRPr>
          </a:p>
          <a:p>
            <a:pPr indent="0" lvl="0" marL="0" rtl="0" algn="l">
              <a:lnSpc>
                <a:spcPct val="90000"/>
              </a:lnSpc>
              <a:spcBef>
                <a:spcPts val="0"/>
              </a:spcBef>
              <a:spcAft>
                <a:spcPts val="0"/>
              </a:spcAft>
              <a:buNone/>
            </a:pPr>
            <a:r>
              <a:t/>
            </a:r>
            <a:endParaRPr sz="3300">
              <a:solidFill>
                <a:srgbClr val="000000"/>
              </a:solidFill>
              <a:latin typeface="Calibri"/>
              <a:ea typeface="Calibri"/>
              <a:cs typeface="Calibri"/>
              <a:sym typeface="Calibri"/>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91"/>
          <p:cNvSpPr txBox="1"/>
          <p:nvPr/>
        </p:nvSpPr>
        <p:spPr>
          <a:xfrm>
            <a:off x="1104900" y="556825"/>
            <a:ext cx="6934200" cy="30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500">
                <a:solidFill>
                  <a:srgbClr val="121212"/>
                </a:solidFill>
                <a:latin typeface="Anton"/>
                <a:ea typeface="Anton"/>
                <a:cs typeface="Anton"/>
                <a:sym typeface="Anton"/>
              </a:rPr>
              <a:t>MI PRIMER LÍNEA EN PYTHON</a:t>
            </a:r>
            <a:endParaRPr i="1" sz="3400">
              <a:solidFill>
                <a:srgbClr val="000000"/>
              </a:solidFill>
              <a:latin typeface="Anton"/>
              <a:ea typeface="Anton"/>
              <a:cs typeface="Anton"/>
              <a:sym typeface="Anton"/>
            </a:endParaRPr>
          </a:p>
          <a:p>
            <a:pPr indent="0" lvl="0" marL="0" rtl="0" algn="l">
              <a:lnSpc>
                <a:spcPct val="90000"/>
              </a:lnSpc>
              <a:spcBef>
                <a:spcPts val="0"/>
              </a:spcBef>
              <a:spcAft>
                <a:spcPts val="0"/>
              </a:spcAft>
              <a:buNone/>
            </a:pPr>
            <a:r>
              <a:t/>
            </a:r>
            <a:endParaRPr sz="3300">
              <a:solidFill>
                <a:srgbClr val="000000"/>
              </a:solidFill>
              <a:latin typeface="Calibri"/>
              <a:ea typeface="Calibri"/>
              <a:cs typeface="Calibri"/>
              <a:sym typeface="Calibri"/>
            </a:endParaRPr>
          </a:p>
        </p:txBody>
      </p:sp>
      <p:sp>
        <p:nvSpPr>
          <p:cNvPr id="740" name="Google Shape;740;p91"/>
          <p:cNvSpPr txBox="1"/>
          <p:nvPr/>
        </p:nvSpPr>
        <p:spPr>
          <a:xfrm>
            <a:off x="1044500" y="1684688"/>
            <a:ext cx="7197900" cy="12930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s-419" sz="1800">
                <a:solidFill>
                  <a:srgbClr val="444444"/>
                </a:solidFill>
                <a:highlight>
                  <a:schemeClr val="lt1"/>
                </a:highlight>
                <a:latin typeface="Helvetica Neue Light"/>
                <a:ea typeface="Helvetica Neue Light"/>
                <a:cs typeface="Helvetica Neue Light"/>
                <a:sym typeface="Helvetica Neue Light"/>
              </a:rPr>
              <a:t> </a:t>
            </a:r>
            <a:r>
              <a:rPr lang="es-419" sz="1800">
                <a:solidFill>
                  <a:srgbClr val="444444"/>
                </a:solidFill>
                <a:highlight>
                  <a:schemeClr val="lt1"/>
                </a:highlight>
                <a:latin typeface="Helvetica Neue Light"/>
                <a:ea typeface="Helvetica Neue Light"/>
                <a:cs typeface="Helvetica Neue Light"/>
                <a:sym typeface="Helvetica Neue Light"/>
              </a:rPr>
              <a:t>👉  Agregar una línea de código y en la misma escribir:       </a:t>
            </a:r>
            <a:r>
              <a:rPr b="1" i="1" lang="es-419" sz="1800">
                <a:solidFill>
                  <a:srgbClr val="444444"/>
                </a:solidFill>
                <a:highlight>
                  <a:schemeClr val="lt1"/>
                </a:highlight>
                <a:latin typeface="Helvetica Neue"/>
                <a:ea typeface="Helvetica Neue"/>
                <a:cs typeface="Helvetica Neue"/>
                <a:sym typeface="Helvetica Neue"/>
              </a:rPr>
              <a:t> </a:t>
            </a:r>
            <a:r>
              <a:rPr b="1" i="1" lang="es-419" sz="1800">
                <a:solidFill>
                  <a:srgbClr val="121212"/>
                </a:solidFill>
                <a:highlight>
                  <a:srgbClr val="3CEFAB"/>
                </a:highlight>
                <a:latin typeface="Helvetica Neue"/>
                <a:ea typeface="Helvetica Neue"/>
                <a:cs typeface="Helvetica Neue"/>
                <a:sym typeface="Helvetica Neue"/>
              </a:rPr>
              <a:t>print(“Bienvenidos a CODER - Python”</a:t>
            </a:r>
            <a:endParaRPr b="1" i="1" sz="1800">
              <a:solidFill>
                <a:srgbClr val="121212"/>
              </a:solidFill>
              <a:highlight>
                <a:srgbClr val="3CEFAB"/>
              </a:highlight>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i="1" lang="es-419" sz="1800">
                <a:solidFill>
                  <a:srgbClr val="121212"/>
                </a:solidFill>
                <a:latin typeface="Helvetica Neue"/>
                <a:ea typeface="Helvetica Neue"/>
                <a:cs typeface="Helvetica Neue"/>
                <a:sym typeface="Helvetica Neue"/>
              </a:rPr>
              <a:t>             </a:t>
            </a:r>
            <a:r>
              <a:rPr lang="es-419" sz="1800">
                <a:solidFill>
                  <a:srgbClr val="444444"/>
                </a:solidFill>
                <a:highlight>
                  <a:schemeClr val="lt1"/>
                </a:highlight>
                <a:latin typeface="Helvetica Neue Light"/>
                <a:ea typeface="Helvetica Neue Light"/>
                <a:cs typeface="Helvetica Neue Light"/>
                <a:sym typeface="Helvetica Neue Light"/>
              </a:rPr>
              <a:t>👉  </a:t>
            </a:r>
            <a:r>
              <a:rPr lang="es-419" sz="1800">
                <a:solidFill>
                  <a:schemeClr val="dk1"/>
                </a:solidFill>
                <a:highlight>
                  <a:schemeClr val="lt1"/>
                </a:highlight>
                <a:latin typeface="Helvetica Neue Light"/>
                <a:ea typeface="Helvetica Neue Light"/>
                <a:cs typeface="Helvetica Neue Light"/>
                <a:sym typeface="Helvetica Neue Light"/>
              </a:rPr>
              <a:t>Apretar el botón de  “</a:t>
            </a:r>
            <a:r>
              <a:rPr b="1" lang="es-419" sz="1800">
                <a:solidFill>
                  <a:schemeClr val="dk1"/>
                </a:solidFill>
                <a:highlight>
                  <a:schemeClr val="lt1"/>
                </a:highlight>
                <a:latin typeface="Helvetica Neue"/>
                <a:ea typeface="Helvetica Neue"/>
                <a:cs typeface="Helvetica Neue"/>
                <a:sym typeface="Helvetica Neue"/>
              </a:rPr>
              <a:t>play</a:t>
            </a:r>
            <a:r>
              <a:rPr lang="es-419" sz="1800">
                <a:solidFill>
                  <a:schemeClr val="dk1"/>
                </a:solidFill>
                <a:highlight>
                  <a:schemeClr val="lt1"/>
                </a:highlight>
                <a:latin typeface="Helvetica Neue Light"/>
                <a:ea typeface="Helvetica Neue Light"/>
                <a:cs typeface="Helvetica Neue Light"/>
                <a:sym typeface="Helvetica Neue Light"/>
              </a:rPr>
              <a:t>”</a:t>
            </a:r>
            <a:endParaRPr sz="1800">
              <a:solidFill>
                <a:schemeClr val="dk1"/>
              </a:solidFill>
              <a:highlight>
                <a:schemeClr val="lt1"/>
              </a:highlight>
              <a:latin typeface="Helvetica Neue Light"/>
              <a:ea typeface="Helvetica Neue Light"/>
              <a:cs typeface="Helvetica Neue Light"/>
              <a:sym typeface="Helvetica Neue Light"/>
            </a:endParaRPr>
          </a:p>
        </p:txBody>
      </p:sp>
      <p:pic>
        <p:nvPicPr>
          <p:cNvPr id="741" name="Google Shape;741;p91"/>
          <p:cNvPicPr preferRelativeResize="0"/>
          <p:nvPr/>
        </p:nvPicPr>
        <p:blipFill>
          <a:blip r:embed="rId3">
            <a:alphaModFix/>
          </a:blip>
          <a:stretch>
            <a:fillRect/>
          </a:stretch>
        </p:blipFill>
        <p:spPr>
          <a:xfrm>
            <a:off x="2047388" y="3202888"/>
            <a:ext cx="5049224" cy="1709025"/>
          </a:xfrm>
          <a:prstGeom prst="rect">
            <a:avLst/>
          </a:prstGeom>
          <a:noFill/>
          <a:ln>
            <a:noFill/>
          </a:ln>
        </p:spPr>
      </p:pic>
      <p:pic>
        <p:nvPicPr>
          <p:cNvPr id="742" name="Google Shape;742;p91"/>
          <p:cNvPicPr preferRelativeResize="0"/>
          <p:nvPr/>
        </p:nvPicPr>
        <p:blipFill rotWithShape="1">
          <a:blip r:embed="rId4">
            <a:alphaModFix/>
          </a:blip>
          <a:srcRect b="0" l="0" r="0" t="0"/>
          <a:stretch/>
        </p:blipFill>
        <p:spPr>
          <a:xfrm>
            <a:off x="7957475" y="4750850"/>
            <a:ext cx="1186526" cy="330675"/>
          </a:xfrm>
          <a:prstGeom prst="rect">
            <a:avLst/>
          </a:prstGeom>
          <a:noFill/>
          <a:ln>
            <a:noFill/>
          </a:ln>
        </p:spPr>
      </p:pic>
      <p:pic>
        <p:nvPicPr>
          <p:cNvPr id="743" name="Google Shape;743;p91"/>
          <p:cNvPicPr preferRelativeResize="0"/>
          <p:nvPr/>
        </p:nvPicPr>
        <p:blipFill rotWithShape="1">
          <a:blip r:embed="rId5">
            <a:alphaModFix/>
          </a:blip>
          <a:srcRect b="0" l="0" r="0" t="0"/>
          <a:stretch/>
        </p:blipFill>
        <p:spPr>
          <a:xfrm>
            <a:off x="8030300" y="217928"/>
            <a:ext cx="935425" cy="93542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747" name="Shape 747"/>
        <p:cNvGrpSpPr/>
        <p:nvPr/>
      </p:nvGrpSpPr>
      <p:grpSpPr>
        <a:xfrm>
          <a:off x="0" y="0"/>
          <a:ext cx="0" cy="0"/>
          <a:chOff x="0" y="0"/>
          <a:chExt cx="0" cy="0"/>
        </a:xfrm>
      </p:grpSpPr>
      <p:sp>
        <p:nvSpPr>
          <p:cNvPr id="748" name="Google Shape;748;p92"/>
          <p:cNvSpPr txBox="1"/>
          <p:nvPr/>
        </p:nvSpPr>
        <p:spPr>
          <a:xfrm>
            <a:off x="1104900" y="354425"/>
            <a:ext cx="6934200" cy="30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rgbClr val="121212"/>
                </a:solidFill>
                <a:latin typeface="Anton"/>
                <a:ea typeface="Anton"/>
                <a:cs typeface="Anton"/>
                <a:sym typeface="Anton"/>
              </a:rPr>
              <a:t>DATOS A TENER EN CUENTA</a:t>
            </a:r>
            <a:endParaRPr i="1" sz="3500">
              <a:solidFill>
                <a:srgbClr val="000000"/>
              </a:solidFill>
              <a:latin typeface="Anton"/>
              <a:ea typeface="Anton"/>
              <a:cs typeface="Anton"/>
              <a:sym typeface="Anton"/>
            </a:endParaRPr>
          </a:p>
          <a:p>
            <a:pPr indent="0" lvl="0" marL="0" rtl="0" algn="l">
              <a:lnSpc>
                <a:spcPct val="90000"/>
              </a:lnSpc>
              <a:spcBef>
                <a:spcPts val="0"/>
              </a:spcBef>
              <a:spcAft>
                <a:spcPts val="0"/>
              </a:spcAft>
              <a:buNone/>
            </a:pPr>
            <a:r>
              <a:t/>
            </a:r>
            <a:endParaRPr sz="3300">
              <a:solidFill>
                <a:srgbClr val="000000"/>
              </a:solidFill>
              <a:latin typeface="Calibri"/>
              <a:ea typeface="Calibri"/>
              <a:cs typeface="Calibri"/>
              <a:sym typeface="Calibri"/>
            </a:endParaRPr>
          </a:p>
        </p:txBody>
      </p:sp>
      <p:sp>
        <p:nvSpPr>
          <p:cNvPr id="749" name="Google Shape;749;p92"/>
          <p:cNvSpPr txBox="1"/>
          <p:nvPr/>
        </p:nvSpPr>
        <p:spPr>
          <a:xfrm>
            <a:off x="1816550" y="1401225"/>
            <a:ext cx="5694600" cy="1293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419" sz="1800">
                <a:solidFill>
                  <a:srgbClr val="444444"/>
                </a:solidFill>
                <a:latin typeface="Helvetica Neue Light"/>
                <a:ea typeface="Helvetica Neue Light"/>
                <a:cs typeface="Helvetica Neue Light"/>
                <a:sym typeface="Helvetica Neue Light"/>
              </a:rPr>
              <a:t>Poner un título al colabs.</a:t>
            </a:r>
            <a:endParaRPr sz="1800">
              <a:solidFill>
                <a:srgbClr val="444444"/>
              </a:solidFill>
              <a:latin typeface="Helvetica Neue Light"/>
              <a:ea typeface="Helvetica Neue Light"/>
              <a:cs typeface="Helvetica Neue Light"/>
              <a:sym typeface="Helvetica Neue Light"/>
            </a:endParaRPr>
          </a:p>
          <a:p>
            <a:pPr indent="0" lvl="0" marL="0" rtl="0" algn="l">
              <a:lnSpc>
                <a:spcPct val="150000"/>
              </a:lnSpc>
              <a:spcBef>
                <a:spcPts val="0"/>
              </a:spcBef>
              <a:spcAft>
                <a:spcPts val="0"/>
              </a:spcAft>
              <a:buNone/>
            </a:pPr>
            <a:r>
              <a:rPr lang="es-419" sz="1800">
                <a:solidFill>
                  <a:srgbClr val="444444"/>
                </a:solidFill>
                <a:latin typeface="Helvetica Neue Light"/>
                <a:ea typeface="Helvetica Neue Light"/>
                <a:cs typeface="Helvetica Neue Light"/>
                <a:sym typeface="Helvetica Neue Light"/>
              </a:rPr>
              <a:t>Verificar la tilde verde que nos indica que todo salió bien</a:t>
            </a:r>
            <a:endParaRPr sz="1800">
              <a:solidFill>
                <a:srgbClr val="444444"/>
              </a:solidFill>
              <a:latin typeface="Helvetica Neue Light"/>
              <a:ea typeface="Helvetica Neue Light"/>
              <a:cs typeface="Helvetica Neue Light"/>
              <a:sym typeface="Helvetica Neue Light"/>
            </a:endParaRPr>
          </a:p>
          <a:p>
            <a:pPr indent="0" lvl="0" marL="0" rtl="0" algn="l">
              <a:lnSpc>
                <a:spcPct val="150000"/>
              </a:lnSpc>
              <a:spcBef>
                <a:spcPts val="0"/>
              </a:spcBef>
              <a:spcAft>
                <a:spcPts val="0"/>
              </a:spcAft>
              <a:buNone/>
            </a:pPr>
            <a:r>
              <a:rPr lang="es-419" sz="1800">
                <a:solidFill>
                  <a:srgbClr val="444444"/>
                </a:solidFill>
                <a:latin typeface="Helvetica Neue Light"/>
                <a:ea typeface="Helvetica Neue Light"/>
                <a:cs typeface="Helvetica Neue Light"/>
                <a:sym typeface="Helvetica Neue Light"/>
              </a:rPr>
              <a:t>¡Felicitaciones ya estamos programando en Python!</a:t>
            </a:r>
            <a:endParaRPr sz="1800">
              <a:solidFill>
                <a:srgbClr val="444444"/>
              </a:solidFill>
              <a:latin typeface="Helvetica Neue Light"/>
              <a:ea typeface="Helvetica Neue Light"/>
              <a:cs typeface="Helvetica Neue Light"/>
              <a:sym typeface="Helvetica Neue Light"/>
            </a:endParaRPr>
          </a:p>
        </p:txBody>
      </p:sp>
      <p:pic>
        <p:nvPicPr>
          <p:cNvPr id="750" name="Google Shape;750;p92"/>
          <p:cNvPicPr preferRelativeResize="0"/>
          <p:nvPr/>
        </p:nvPicPr>
        <p:blipFill>
          <a:blip r:embed="rId3">
            <a:alphaModFix/>
          </a:blip>
          <a:stretch>
            <a:fillRect/>
          </a:stretch>
        </p:blipFill>
        <p:spPr>
          <a:xfrm>
            <a:off x="1302563" y="2808572"/>
            <a:ext cx="6620526" cy="2055075"/>
          </a:xfrm>
          <a:prstGeom prst="rect">
            <a:avLst/>
          </a:prstGeom>
          <a:noFill/>
          <a:ln>
            <a:noFill/>
          </a:ln>
        </p:spPr>
      </p:pic>
      <p:sp>
        <p:nvSpPr>
          <p:cNvPr id="751" name="Google Shape;751;p92"/>
          <p:cNvSpPr/>
          <p:nvPr/>
        </p:nvSpPr>
        <p:spPr>
          <a:xfrm>
            <a:off x="1749225" y="2900425"/>
            <a:ext cx="1186500" cy="3306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92"/>
          <p:cNvSpPr/>
          <p:nvPr/>
        </p:nvSpPr>
        <p:spPr>
          <a:xfrm>
            <a:off x="1460625" y="3861175"/>
            <a:ext cx="288600" cy="3306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92"/>
          <p:cNvSpPr/>
          <p:nvPr/>
        </p:nvSpPr>
        <p:spPr>
          <a:xfrm>
            <a:off x="1749225" y="3762700"/>
            <a:ext cx="6049500" cy="8916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4" name="Google Shape;754;p92"/>
          <p:cNvPicPr preferRelativeResize="0"/>
          <p:nvPr/>
        </p:nvPicPr>
        <p:blipFill>
          <a:blip r:embed="rId4">
            <a:alphaModFix/>
          </a:blip>
          <a:stretch>
            <a:fillRect/>
          </a:stretch>
        </p:blipFill>
        <p:spPr>
          <a:xfrm>
            <a:off x="1621950" y="1470000"/>
            <a:ext cx="245600" cy="245600"/>
          </a:xfrm>
          <a:prstGeom prst="rect">
            <a:avLst/>
          </a:prstGeom>
          <a:noFill/>
          <a:ln>
            <a:noFill/>
          </a:ln>
        </p:spPr>
      </p:pic>
      <p:pic>
        <p:nvPicPr>
          <p:cNvPr id="755" name="Google Shape;755;p92"/>
          <p:cNvPicPr preferRelativeResize="0"/>
          <p:nvPr/>
        </p:nvPicPr>
        <p:blipFill>
          <a:blip r:embed="rId4">
            <a:alphaModFix/>
          </a:blip>
          <a:stretch>
            <a:fillRect/>
          </a:stretch>
        </p:blipFill>
        <p:spPr>
          <a:xfrm>
            <a:off x="1621950" y="1852950"/>
            <a:ext cx="245600" cy="245600"/>
          </a:xfrm>
          <a:prstGeom prst="rect">
            <a:avLst/>
          </a:prstGeom>
          <a:noFill/>
          <a:ln>
            <a:noFill/>
          </a:ln>
        </p:spPr>
      </p:pic>
      <p:pic>
        <p:nvPicPr>
          <p:cNvPr id="756" name="Google Shape;756;p92"/>
          <p:cNvPicPr preferRelativeResize="0"/>
          <p:nvPr/>
        </p:nvPicPr>
        <p:blipFill>
          <a:blip r:embed="rId4">
            <a:alphaModFix/>
          </a:blip>
          <a:stretch>
            <a:fillRect/>
          </a:stretch>
        </p:blipFill>
        <p:spPr>
          <a:xfrm>
            <a:off x="1621950" y="2330763"/>
            <a:ext cx="245600" cy="245600"/>
          </a:xfrm>
          <a:prstGeom prst="rect">
            <a:avLst/>
          </a:prstGeom>
          <a:noFill/>
          <a:ln>
            <a:noFill/>
          </a:ln>
        </p:spPr>
      </p:pic>
      <p:pic>
        <p:nvPicPr>
          <p:cNvPr id="757" name="Google Shape;757;p92"/>
          <p:cNvPicPr preferRelativeResize="0"/>
          <p:nvPr/>
        </p:nvPicPr>
        <p:blipFill rotWithShape="1">
          <a:blip r:embed="rId5">
            <a:alphaModFix/>
          </a:blip>
          <a:srcRect b="0" l="0" r="0" t="0"/>
          <a:stretch/>
        </p:blipFill>
        <p:spPr>
          <a:xfrm>
            <a:off x="7957475" y="4750850"/>
            <a:ext cx="1186526" cy="330675"/>
          </a:xfrm>
          <a:prstGeom prst="rect">
            <a:avLst/>
          </a:prstGeom>
          <a:noFill/>
          <a:ln>
            <a:noFill/>
          </a:ln>
        </p:spPr>
      </p:pic>
      <p:pic>
        <p:nvPicPr>
          <p:cNvPr id="758" name="Google Shape;758;p92"/>
          <p:cNvPicPr preferRelativeResize="0"/>
          <p:nvPr/>
        </p:nvPicPr>
        <p:blipFill rotWithShape="1">
          <a:blip r:embed="rId6">
            <a:alphaModFix/>
          </a:blip>
          <a:srcRect b="0" l="0" r="0" t="0"/>
          <a:stretch/>
        </p:blipFill>
        <p:spPr>
          <a:xfrm>
            <a:off x="7957475" y="0"/>
            <a:ext cx="1186525" cy="118652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2" name="Shape 762"/>
        <p:cNvGrpSpPr/>
        <p:nvPr/>
      </p:nvGrpSpPr>
      <p:grpSpPr>
        <a:xfrm>
          <a:off x="0" y="0"/>
          <a:ext cx="0" cy="0"/>
          <a:chOff x="0" y="0"/>
          <a:chExt cx="0" cy="0"/>
        </a:xfrm>
      </p:grpSpPr>
      <p:sp>
        <p:nvSpPr>
          <p:cNvPr id="763" name="Google Shape;763;p93"/>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419" sz="4000" u="none" cap="none" strike="noStrike">
                <a:solidFill>
                  <a:srgbClr val="E0FF00"/>
                </a:solidFill>
                <a:latin typeface="Anton"/>
                <a:ea typeface="Anton"/>
                <a:cs typeface="Anton"/>
                <a:sym typeface="Anton"/>
              </a:rPr>
              <a:t>¿PREGUNTAS?</a:t>
            </a:r>
            <a:endParaRPr b="0" i="1" sz="4000" u="none" cap="none" strike="noStrike">
              <a:solidFill>
                <a:srgbClr val="E0FF00"/>
              </a:solidFill>
              <a:latin typeface="Anton"/>
              <a:ea typeface="Anton"/>
              <a:cs typeface="Anton"/>
              <a:sym typeface="Anton"/>
            </a:endParaRPr>
          </a:p>
        </p:txBody>
      </p:sp>
      <p:pic>
        <p:nvPicPr>
          <p:cNvPr descr="Tiger Face on Apple iOS 12.2" id="764" name="Google Shape;764;p93"/>
          <p:cNvPicPr preferRelativeResize="0"/>
          <p:nvPr/>
        </p:nvPicPr>
        <p:blipFill rotWithShape="1">
          <a:blip r:embed="rId4">
            <a:alphaModFix/>
          </a:blip>
          <a:srcRect b="0" l="0" r="0" t="0"/>
          <a:stretch/>
        </p:blipFill>
        <p:spPr>
          <a:xfrm>
            <a:off x="5655188" y="2089063"/>
            <a:ext cx="712075" cy="71207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768" name="Shape 768"/>
        <p:cNvGrpSpPr/>
        <p:nvPr/>
      </p:nvGrpSpPr>
      <p:grpSpPr>
        <a:xfrm>
          <a:off x="0" y="0"/>
          <a:ext cx="0" cy="0"/>
          <a:chOff x="0" y="0"/>
          <a:chExt cx="0" cy="0"/>
        </a:xfrm>
      </p:grpSpPr>
      <p:sp>
        <p:nvSpPr>
          <p:cNvPr id="769" name="Google Shape;769;p94"/>
          <p:cNvSpPr txBox="1"/>
          <p:nvPr/>
        </p:nvSpPr>
        <p:spPr>
          <a:xfrm>
            <a:off x="959875" y="26106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¿QUIERES SABER MÁS? TE DEJAMOS MATERIAL AMPLIADO DE LA CLASE</a:t>
            </a:r>
            <a:endParaRPr b="0" i="1" sz="3600" u="none" cap="none" strike="noStrike">
              <a:solidFill>
                <a:srgbClr val="000000"/>
              </a:solidFill>
              <a:latin typeface="Anton"/>
              <a:ea typeface="Anton"/>
              <a:cs typeface="Anton"/>
              <a:sym typeface="Anton"/>
            </a:endParaRPr>
          </a:p>
        </p:txBody>
      </p:sp>
      <p:pic>
        <p:nvPicPr>
          <p:cNvPr id="770" name="Google Shape;770;p94"/>
          <p:cNvPicPr preferRelativeResize="0"/>
          <p:nvPr/>
        </p:nvPicPr>
        <p:blipFill rotWithShape="1">
          <a:blip r:embed="rId3">
            <a:alphaModFix/>
          </a:blip>
          <a:srcRect b="0" l="0" r="0" t="0"/>
          <a:stretch/>
        </p:blipFill>
        <p:spPr>
          <a:xfrm>
            <a:off x="3978713" y="1025775"/>
            <a:ext cx="1186525" cy="1186525"/>
          </a:xfrm>
          <a:prstGeom prst="rect">
            <a:avLst/>
          </a:prstGeom>
          <a:noFill/>
          <a:ln>
            <a:noFill/>
          </a:ln>
        </p:spPr>
      </p:pic>
      <p:pic>
        <p:nvPicPr>
          <p:cNvPr id="771" name="Google Shape;771;p94"/>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95"/>
          <p:cNvSpPr txBox="1"/>
          <p:nvPr/>
        </p:nvSpPr>
        <p:spPr>
          <a:xfrm>
            <a:off x="2854525" y="1734438"/>
            <a:ext cx="5711400" cy="16746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3CEFAB"/>
              </a:buClr>
              <a:buSzPts val="1800"/>
              <a:buFont typeface="Arial"/>
              <a:buChar char="●"/>
            </a:pPr>
            <a:r>
              <a:rPr b="0" i="0" lang="es-419" sz="1800" u="none" cap="none" strike="noStrike">
                <a:solidFill>
                  <a:schemeClr val="dk1"/>
                </a:solidFill>
                <a:latin typeface="Helvetica Neue Light"/>
                <a:ea typeface="Helvetica Neue Light"/>
                <a:cs typeface="Helvetica Neue Light"/>
                <a:sym typeface="Helvetica Neue Light"/>
              </a:rPr>
              <a:t>Artículo: </a:t>
            </a:r>
            <a:r>
              <a:rPr b="0" i="0" lang="es-419" sz="1800" u="sng" cap="none" strike="noStrike">
                <a:solidFill>
                  <a:schemeClr val="hlink"/>
                </a:solidFill>
                <a:latin typeface="Helvetica Neue Light"/>
                <a:ea typeface="Helvetica Neue Light"/>
                <a:cs typeface="Helvetica Neue Light"/>
                <a:sym typeface="Helvetica Neue Light"/>
                <a:hlinkClick r:id="rId3"/>
              </a:rPr>
              <a:t>Python, el lenguaje más popular en 2020</a:t>
            </a:r>
            <a:r>
              <a:rPr b="0" i="0" lang="es-419" sz="1800" u="none" cap="none" strike="noStrike">
                <a:solidFill>
                  <a:schemeClr val="dk1"/>
                </a:solidFill>
                <a:latin typeface="Helvetica Neue Light"/>
                <a:ea typeface="Helvetica Neue Light"/>
                <a:cs typeface="Helvetica Neue Light"/>
                <a:sym typeface="Helvetica Neue Light"/>
              </a:rPr>
              <a:t> | </a:t>
            </a:r>
            <a:r>
              <a:rPr b="1" i="1" lang="es-419" sz="1800" u="none" cap="none" strike="noStrike">
                <a:solidFill>
                  <a:schemeClr val="dk1"/>
                </a:solidFill>
                <a:latin typeface="Helvetica Neue"/>
                <a:ea typeface="Helvetica Neue"/>
                <a:cs typeface="Helvetica Neue"/>
                <a:sym typeface="Helvetica Neue"/>
              </a:rPr>
              <a:t>Marc Mochales Mielgo</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3CEFAB"/>
              </a:buClr>
              <a:buSzPts val="1800"/>
              <a:buFont typeface="Arial"/>
              <a:buChar char="●"/>
            </a:pPr>
            <a:r>
              <a:rPr b="0" i="0" lang="es-419" sz="1800" u="none" cap="none" strike="noStrike">
                <a:solidFill>
                  <a:schemeClr val="dk1"/>
                </a:solidFill>
                <a:latin typeface="Helvetica Neue Light"/>
                <a:ea typeface="Helvetica Neue Light"/>
                <a:cs typeface="Helvetica Neue Light"/>
                <a:sym typeface="Helvetica Neue Light"/>
              </a:rPr>
              <a:t>Artículo: </a:t>
            </a:r>
            <a:r>
              <a:rPr b="0" i="0" lang="es-419" sz="1800" u="sng" cap="none" strike="noStrike">
                <a:solidFill>
                  <a:schemeClr val="hlink"/>
                </a:solidFill>
                <a:latin typeface="Helvetica Neue Light"/>
                <a:ea typeface="Helvetica Neue Light"/>
                <a:cs typeface="Helvetica Neue Light"/>
                <a:sym typeface="Helvetica Neue Light"/>
                <a:hlinkClick r:id="rId4"/>
              </a:rPr>
              <a:t>Extreme Programming Que es y como usarlo</a:t>
            </a:r>
            <a:r>
              <a:rPr b="0" i="0" lang="es-419" sz="1800" u="none" cap="none" strike="noStrike">
                <a:solidFill>
                  <a:schemeClr val="dk1"/>
                </a:solidFill>
                <a:latin typeface="Helvetica Neue Light"/>
                <a:ea typeface="Helvetica Neue Light"/>
                <a:cs typeface="Helvetica Neue Light"/>
                <a:sym typeface="Helvetica Neue Light"/>
              </a:rPr>
              <a:t> | </a:t>
            </a:r>
            <a:r>
              <a:rPr b="1" i="0" lang="es-419" sz="1800" u="none" cap="none" strike="noStrike">
                <a:solidFill>
                  <a:schemeClr val="dk1"/>
                </a:solidFill>
                <a:latin typeface="Helvetica Neue"/>
                <a:ea typeface="Helvetica Neue"/>
                <a:cs typeface="Helvetica Neue"/>
                <a:sym typeface="Helvetica Neue"/>
              </a:rPr>
              <a:t>Marvin López Mendoza</a:t>
            </a:r>
            <a:endParaRPr b="1" i="0" sz="1800" u="none" cap="none" strike="noStrike">
              <a:solidFill>
                <a:schemeClr val="dk1"/>
              </a:solidFill>
              <a:latin typeface="Helvetica Neue"/>
              <a:ea typeface="Helvetica Neue"/>
              <a:cs typeface="Helvetica Neue"/>
              <a:sym typeface="Helvetica Neue"/>
            </a:endParaRPr>
          </a:p>
          <a:p>
            <a:pPr indent="-342900" lvl="0" marL="457200" marR="0" rtl="0" algn="l">
              <a:lnSpc>
                <a:spcPct val="115000"/>
              </a:lnSpc>
              <a:spcBef>
                <a:spcPts val="1000"/>
              </a:spcBef>
              <a:spcAft>
                <a:spcPts val="1000"/>
              </a:spcAft>
              <a:buClr>
                <a:srgbClr val="3CEFAB"/>
              </a:buClr>
              <a:buSzPts val="1800"/>
              <a:buFont typeface="Arial"/>
              <a:buChar char="●"/>
            </a:pPr>
            <a:r>
              <a:rPr b="0" i="0" lang="es-419" sz="1800" u="none" cap="none" strike="noStrike">
                <a:solidFill>
                  <a:schemeClr val="dk1"/>
                </a:solidFill>
                <a:latin typeface="Helvetica Neue Light"/>
                <a:ea typeface="Helvetica Neue Light"/>
                <a:cs typeface="Helvetica Neue Light"/>
                <a:sym typeface="Helvetica Neue Light"/>
              </a:rPr>
              <a:t>Artículo:</a:t>
            </a:r>
            <a:r>
              <a:rPr b="1" i="0" lang="es-419" sz="1800" u="none" cap="none" strike="noStrike">
                <a:solidFill>
                  <a:schemeClr val="dk1"/>
                </a:solidFill>
                <a:latin typeface="Helvetica Neue"/>
                <a:ea typeface="Helvetica Neue"/>
                <a:cs typeface="Helvetica Neue"/>
                <a:sym typeface="Helvetica Neue"/>
              </a:rPr>
              <a:t> </a:t>
            </a:r>
            <a:r>
              <a:rPr b="0" i="0" lang="es-419" sz="1800" u="sng" cap="none" strike="noStrike">
                <a:solidFill>
                  <a:schemeClr val="hlink"/>
                </a:solidFill>
                <a:latin typeface="Helvetica Neue Light"/>
                <a:ea typeface="Helvetica Neue Light"/>
                <a:cs typeface="Helvetica Neue Light"/>
                <a:sym typeface="Helvetica Neue Light"/>
                <a:hlinkClick r:id="rId5"/>
              </a:rPr>
              <a:t>Pipenv</a:t>
            </a:r>
            <a:r>
              <a:rPr b="0" i="0" lang="es-419" sz="1800" u="none" cap="none" strike="noStrike">
                <a:solidFill>
                  <a:schemeClr val="dk1"/>
                </a:solidFill>
                <a:latin typeface="Helvetica Neue Light"/>
                <a:ea typeface="Helvetica Neue Light"/>
                <a:cs typeface="Helvetica Neue Light"/>
                <a:sym typeface="Helvetica Neue Light"/>
              </a:rPr>
              <a:t> | </a:t>
            </a:r>
            <a:r>
              <a:rPr b="1" i="0" lang="es-419" sz="1800" u="none" cap="none" strike="noStrike">
                <a:solidFill>
                  <a:schemeClr val="dk1"/>
                </a:solidFill>
                <a:latin typeface="Helvetica Neue"/>
                <a:ea typeface="Helvetica Neue"/>
                <a:cs typeface="Helvetica Neue"/>
                <a:sym typeface="Helvetica Neue"/>
              </a:rPr>
              <a:t>Ken Reitz</a:t>
            </a:r>
            <a:endParaRPr b="1" i="0" sz="1800" u="none" cap="none" strike="noStrike">
              <a:solidFill>
                <a:schemeClr val="dk1"/>
              </a:solidFill>
              <a:latin typeface="Helvetica Neue"/>
              <a:ea typeface="Helvetica Neue"/>
              <a:cs typeface="Helvetica Neue"/>
              <a:sym typeface="Helvetica Neue"/>
            </a:endParaRPr>
          </a:p>
        </p:txBody>
      </p:sp>
      <p:pic>
        <p:nvPicPr>
          <p:cNvPr id="777" name="Google Shape;777;p95"/>
          <p:cNvPicPr preferRelativeResize="0"/>
          <p:nvPr/>
        </p:nvPicPr>
        <p:blipFill rotWithShape="1">
          <a:blip r:embed="rId6">
            <a:alphaModFix/>
          </a:blip>
          <a:srcRect b="0" l="0" r="0" t="0"/>
          <a:stretch/>
        </p:blipFill>
        <p:spPr>
          <a:xfrm>
            <a:off x="7567925" y="4659625"/>
            <a:ext cx="1186526" cy="330675"/>
          </a:xfrm>
          <a:prstGeom prst="rect">
            <a:avLst/>
          </a:prstGeom>
          <a:noFill/>
          <a:ln>
            <a:noFill/>
          </a:ln>
        </p:spPr>
      </p:pic>
      <p:pic>
        <p:nvPicPr>
          <p:cNvPr id="778" name="Google Shape;778;p95"/>
          <p:cNvPicPr preferRelativeResize="0"/>
          <p:nvPr/>
        </p:nvPicPr>
        <p:blipFill rotWithShape="1">
          <a:blip r:embed="rId7">
            <a:alphaModFix/>
          </a:blip>
          <a:srcRect b="0" l="0" r="0" t="0"/>
          <a:stretch/>
        </p:blipFill>
        <p:spPr>
          <a:xfrm>
            <a:off x="7411525" y="127700"/>
            <a:ext cx="1634174" cy="639850"/>
          </a:xfrm>
          <a:prstGeom prst="rect">
            <a:avLst/>
          </a:prstGeom>
          <a:noFill/>
          <a:ln>
            <a:noFill/>
          </a:ln>
        </p:spPr>
      </p:pic>
      <p:sp>
        <p:nvSpPr>
          <p:cNvPr id="779" name="Google Shape;779;p95"/>
          <p:cNvSpPr/>
          <p:nvPr/>
        </p:nvSpPr>
        <p:spPr>
          <a:xfrm>
            <a:off x="1568825" y="17344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80" name="Google Shape;780;p95"/>
          <p:cNvPicPr preferRelativeResize="0"/>
          <p:nvPr/>
        </p:nvPicPr>
        <p:blipFill rotWithShape="1">
          <a:blip r:embed="rId8">
            <a:alphaModFix/>
          </a:blip>
          <a:srcRect b="0" l="0" r="0" t="0"/>
          <a:stretch/>
        </p:blipFill>
        <p:spPr>
          <a:xfrm>
            <a:off x="1831534" y="1997140"/>
            <a:ext cx="545131" cy="545131"/>
          </a:xfrm>
          <a:prstGeom prst="rect">
            <a:avLst/>
          </a:prstGeom>
          <a:noFill/>
          <a:ln>
            <a:noFill/>
          </a:ln>
        </p:spPr>
      </p:pic>
      <p:sp>
        <p:nvSpPr>
          <p:cNvPr id="781" name="Google Shape;781;p95"/>
          <p:cNvSpPr txBox="1"/>
          <p:nvPr/>
        </p:nvSpPr>
        <p:spPr>
          <a:xfrm>
            <a:off x="882725" y="4505013"/>
            <a:ext cx="6764700" cy="6399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s-419" sz="1400" u="none" cap="none" strike="noStrike">
                <a:solidFill>
                  <a:schemeClr val="dk1"/>
                </a:solidFill>
                <a:highlight>
                  <a:schemeClr val="lt1"/>
                </a:highlight>
                <a:latin typeface="Helvetica Neue Light"/>
                <a:ea typeface="Helvetica Neue Light"/>
                <a:cs typeface="Helvetica Neue Light"/>
                <a:sym typeface="Helvetica Neue Light"/>
              </a:rPr>
              <a:t>Disponible en nuestro repositorio.</a:t>
            </a:r>
            <a:endParaRPr b="0" i="0" sz="1400" u="none" cap="none" strike="noStrike">
              <a:solidFill>
                <a:schemeClr val="dk1"/>
              </a:solidFill>
              <a:highlight>
                <a:schemeClr val="lt1"/>
              </a:highlight>
              <a:latin typeface="Helvetica Neue Light"/>
              <a:ea typeface="Helvetica Neue Light"/>
              <a:cs typeface="Helvetica Neue Light"/>
              <a:sym typeface="Helvetica Neue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
        <p:nvSpPr>
          <p:cNvPr id="207" name="Google Shape;207;p33"/>
          <p:cNvSpPr txBox="1"/>
          <p:nvPr/>
        </p:nvSpPr>
        <p:spPr>
          <a:xfrm>
            <a:off x="1757700" y="1620000"/>
            <a:ext cx="5628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E0FF00"/>
                </a:solidFill>
                <a:latin typeface="Anton"/>
                <a:ea typeface="Anton"/>
                <a:cs typeface="Anton"/>
                <a:sym typeface="Anton"/>
              </a:rPr>
              <a:t>PROGRAMACIÓN: UN BREVE VIAJE POR LA HISTORIA</a:t>
            </a:r>
            <a:endParaRPr b="0" i="1" sz="3600" u="none" cap="none" strike="noStrike">
              <a:solidFill>
                <a:srgbClr val="E0FF00"/>
              </a:solidFill>
              <a:latin typeface="Anton"/>
              <a:ea typeface="Anton"/>
              <a:cs typeface="Anton"/>
              <a:sym typeface="Anton"/>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785" name="Shape 785"/>
        <p:cNvGrpSpPr/>
        <p:nvPr/>
      </p:nvGrpSpPr>
      <p:grpSpPr>
        <a:xfrm>
          <a:off x="0" y="0"/>
          <a:ext cx="0" cy="0"/>
          <a:chOff x="0" y="0"/>
          <a:chExt cx="0" cy="0"/>
        </a:xfrm>
      </p:grpSpPr>
      <p:sp>
        <p:nvSpPr>
          <p:cNvPr id="786" name="Google Shape;786;p96"/>
          <p:cNvSpPr txBox="1"/>
          <p:nvPr/>
        </p:nvSpPr>
        <p:spPr>
          <a:xfrm>
            <a:off x="1310675" y="2758325"/>
            <a:ext cx="67188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TE INVITAMOS A QUE COMPLEMENTES LA CLASE CON LOS SIGUIENTES CODER TIPS</a:t>
            </a:r>
            <a:endParaRPr b="0" i="1" sz="3600" u="none" cap="none" strike="noStrike">
              <a:solidFill>
                <a:srgbClr val="000000"/>
              </a:solidFill>
              <a:latin typeface="Anton"/>
              <a:ea typeface="Anton"/>
              <a:cs typeface="Anton"/>
              <a:sym typeface="Anton"/>
            </a:endParaRPr>
          </a:p>
        </p:txBody>
      </p:sp>
      <p:pic>
        <p:nvPicPr>
          <p:cNvPr id="787" name="Google Shape;787;p96"/>
          <p:cNvPicPr preferRelativeResize="0"/>
          <p:nvPr/>
        </p:nvPicPr>
        <p:blipFill rotWithShape="1">
          <a:blip r:embed="rId3">
            <a:alphaModFix/>
          </a:blip>
          <a:srcRect b="0" l="0" r="0" t="0"/>
          <a:stretch/>
        </p:blipFill>
        <p:spPr>
          <a:xfrm>
            <a:off x="3978725" y="1185925"/>
            <a:ext cx="1186525" cy="1186525"/>
          </a:xfrm>
          <a:prstGeom prst="rect">
            <a:avLst/>
          </a:prstGeom>
          <a:noFill/>
          <a:ln>
            <a:noFill/>
          </a:ln>
        </p:spPr>
      </p:pic>
      <p:pic>
        <p:nvPicPr>
          <p:cNvPr id="788" name="Google Shape;788;p96"/>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97"/>
          <p:cNvSpPr txBox="1"/>
          <p:nvPr/>
        </p:nvSpPr>
        <p:spPr>
          <a:xfrm>
            <a:off x="1434375" y="2127850"/>
            <a:ext cx="5711400" cy="21429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3CEFAB"/>
              </a:buClr>
              <a:buSzPts val="1800"/>
              <a:buFont typeface="Arial"/>
              <a:buChar char="●"/>
            </a:pPr>
            <a:r>
              <a:rPr b="0" i="0" lang="es-419" sz="1800" u="none" cap="none" strike="noStrike">
                <a:solidFill>
                  <a:schemeClr val="dk1"/>
                </a:solidFill>
                <a:latin typeface="Helvetica Neue Light"/>
                <a:ea typeface="Helvetica Neue Light"/>
                <a:cs typeface="Helvetica Neue Light"/>
                <a:sym typeface="Helvetica Neue Light"/>
              </a:rPr>
              <a:t>Qué se necesita para ser programador? | </a:t>
            </a:r>
            <a:r>
              <a:rPr b="1" i="1" lang="es-419" sz="1800" u="none" cap="none" strike="noStrike">
                <a:solidFill>
                  <a:schemeClr val="dk1"/>
                </a:solidFill>
                <a:latin typeface="Helvetica Neue"/>
                <a:ea typeface="Helvetica Neue"/>
                <a:cs typeface="Helvetica Neue"/>
                <a:sym typeface="Helvetica Neue"/>
              </a:rPr>
              <a:t> </a:t>
            </a:r>
            <a:r>
              <a:rPr b="1" i="0" lang="es-419" sz="1800" u="none" cap="none" strike="noStrike">
                <a:solidFill>
                  <a:schemeClr val="dk1"/>
                </a:solidFill>
                <a:latin typeface="Helvetica Neue"/>
                <a:ea typeface="Helvetica Neue"/>
                <a:cs typeface="Helvetica Neue"/>
                <a:sym typeface="Helvetica Neue"/>
              </a:rPr>
              <a:t>MAXIMILIANO BURGOS</a:t>
            </a:r>
            <a:r>
              <a:rPr b="1" i="1" lang="es-419" sz="1800" u="none" cap="none" strike="noStrike">
                <a:solidFill>
                  <a:schemeClr val="dk1"/>
                </a:solidFill>
                <a:latin typeface="Helvetica Neue"/>
                <a:ea typeface="Helvetica Neue"/>
                <a:cs typeface="Helvetica Neue"/>
                <a:sym typeface="Helvetica Neue"/>
              </a:rPr>
              <a:t> </a:t>
            </a:r>
            <a:r>
              <a:rPr b="1" i="0" lang="es-419" sz="1800" u="none" cap="none" strike="noStrike">
                <a:solidFill>
                  <a:schemeClr val="dk1"/>
                </a:solidFill>
                <a:latin typeface="Helvetica Neue"/>
                <a:ea typeface="Helvetica Neue"/>
                <a:cs typeface="Helvetica Neue"/>
                <a:sym typeface="Helvetica Neue"/>
              </a:rPr>
              <a:t>| </a:t>
            </a:r>
            <a:r>
              <a:rPr b="1" i="0" lang="es-419" sz="1800" u="sng" cap="none" strike="noStrike">
                <a:solidFill>
                  <a:schemeClr val="hlink"/>
                </a:solidFill>
                <a:latin typeface="Helvetica Neue"/>
                <a:ea typeface="Helvetica Neue"/>
                <a:cs typeface="Helvetica Neue"/>
                <a:sym typeface="Helvetica Neue"/>
                <a:hlinkClick r:id="rId3"/>
              </a:rPr>
              <a:t>ENLACE</a:t>
            </a:r>
            <a:endParaRPr b="0" i="0" sz="1400" u="none" cap="none" strike="noStrike">
              <a:solidFill>
                <a:schemeClr val="dk1"/>
              </a:solidFill>
              <a:latin typeface="Helvetica Neue Light"/>
              <a:ea typeface="Helvetica Neue Light"/>
              <a:cs typeface="Helvetica Neue Light"/>
              <a:sym typeface="Helvetica Neue Light"/>
            </a:endParaRPr>
          </a:p>
          <a:p>
            <a:pPr indent="0" lvl="0" marL="0" marR="0" rtl="0" algn="l">
              <a:lnSpc>
                <a:spcPct val="115000"/>
              </a:lnSpc>
              <a:spcBef>
                <a:spcPts val="1000"/>
              </a:spcBef>
              <a:spcAft>
                <a:spcPts val="100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794" name="Google Shape;794;p97"/>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795" name="Google Shape;795;p97"/>
          <p:cNvSpPr/>
          <p:nvPr/>
        </p:nvSpPr>
        <p:spPr>
          <a:xfrm>
            <a:off x="1221525" y="10165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97"/>
          <p:cNvSpPr txBox="1"/>
          <p:nvPr/>
        </p:nvSpPr>
        <p:spPr>
          <a:xfrm>
            <a:off x="2577375" y="1209575"/>
            <a:ext cx="47769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419" sz="4000" u="none" cap="none" strike="noStrike">
                <a:solidFill>
                  <a:srgbClr val="000000"/>
                </a:solidFill>
                <a:latin typeface="Anton"/>
                <a:ea typeface="Anton"/>
                <a:cs typeface="Anton"/>
                <a:sym typeface="Anton"/>
              </a:rPr>
              <a:t>VIDEOS Y PODCASTS</a:t>
            </a:r>
            <a:endParaRPr b="0" i="1" sz="4000" u="none" cap="none" strike="noStrike">
              <a:solidFill>
                <a:srgbClr val="000000"/>
              </a:solidFill>
              <a:latin typeface="Anton"/>
              <a:ea typeface="Anton"/>
              <a:cs typeface="Anton"/>
              <a:sym typeface="Anton"/>
            </a:endParaRPr>
          </a:p>
        </p:txBody>
      </p:sp>
      <p:pic>
        <p:nvPicPr>
          <p:cNvPr id="797" name="Google Shape;797;p97"/>
          <p:cNvPicPr preferRelativeResize="0"/>
          <p:nvPr/>
        </p:nvPicPr>
        <p:blipFill rotWithShape="1">
          <a:blip r:embed="rId5">
            <a:alphaModFix/>
          </a:blip>
          <a:srcRect b="0" l="0" r="0" t="0"/>
          <a:stretch/>
        </p:blipFill>
        <p:spPr>
          <a:xfrm>
            <a:off x="1484234" y="1279240"/>
            <a:ext cx="545131" cy="545131"/>
          </a:xfrm>
          <a:prstGeom prst="rect">
            <a:avLst/>
          </a:prstGeom>
          <a:noFill/>
          <a:ln>
            <a:noFill/>
          </a:ln>
        </p:spPr>
      </p:pic>
      <p:pic>
        <p:nvPicPr>
          <p:cNvPr id="798" name="Google Shape;798;p97"/>
          <p:cNvPicPr preferRelativeResize="0"/>
          <p:nvPr/>
        </p:nvPicPr>
        <p:blipFill rotWithShape="1">
          <a:blip r:embed="rId6">
            <a:alphaModFix/>
          </a:blip>
          <a:srcRect b="0" l="0" r="0" t="0"/>
          <a:stretch/>
        </p:blipFill>
        <p:spPr>
          <a:xfrm>
            <a:off x="7407937" y="125275"/>
            <a:ext cx="1634174" cy="63985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2" name="Shape 802"/>
        <p:cNvGrpSpPr/>
        <p:nvPr/>
      </p:nvGrpSpPr>
      <p:grpSpPr>
        <a:xfrm>
          <a:off x="0" y="0"/>
          <a:ext cx="0" cy="0"/>
          <a:chOff x="0" y="0"/>
          <a:chExt cx="0" cy="0"/>
        </a:xfrm>
      </p:grpSpPr>
      <p:sp>
        <p:nvSpPr>
          <p:cNvPr id="803" name="Google Shape;803;p98"/>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419" sz="4800" u="none" cap="none" strike="noStrike">
                <a:solidFill>
                  <a:srgbClr val="E0FF00"/>
                </a:solidFill>
                <a:latin typeface="Anton"/>
                <a:ea typeface="Anton"/>
                <a:cs typeface="Anton"/>
                <a:sym typeface="Anton"/>
              </a:rPr>
              <a:t>¡MUCHAS GRACIAS!</a:t>
            </a:r>
            <a:endParaRPr b="0" i="1" sz="4800" u="none" cap="none" strike="noStrike">
              <a:solidFill>
                <a:srgbClr val="E0FF00"/>
              </a:solidFill>
              <a:latin typeface="Anton"/>
              <a:ea typeface="Anton"/>
              <a:cs typeface="Anton"/>
              <a:sym typeface="Anton"/>
            </a:endParaRPr>
          </a:p>
        </p:txBody>
      </p:sp>
      <p:sp>
        <p:nvSpPr>
          <p:cNvPr id="804" name="Google Shape;804;p98"/>
          <p:cNvSpPr txBox="1"/>
          <p:nvPr/>
        </p:nvSpPr>
        <p:spPr>
          <a:xfrm>
            <a:off x="1444487" y="2623175"/>
            <a:ext cx="6467100" cy="1909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200"/>
              <a:buFont typeface="Arial"/>
              <a:buNone/>
            </a:pPr>
            <a:r>
              <a:rPr b="0" i="0" lang="es-419" sz="2200" u="none" cap="none" strike="noStrike">
                <a:solidFill>
                  <a:srgbClr val="E0FF00"/>
                </a:solidFill>
                <a:latin typeface="Helvetica Neue Light"/>
                <a:ea typeface="Helvetica Neue Light"/>
                <a:cs typeface="Helvetica Neue Light"/>
                <a:sym typeface="Helvetica Neue Light"/>
              </a:rPr>
              <a:t>Resumen de lo visto en clase hoy: </a:t>
            </a:r>
            <a:endParaRPr b="0" i="0" sz="2200" u="none" cap="none" strike="noStrike">
              <a:solidFill>
                <a:srgbClr val="E0FF00"/>
              </a:solidFill>
              <a:latin typeface="Helvetica Neue Light"/>
              <a:ea typeface="Helvetica Neue Light"/>
              <a:cs typeface="Helvetica Neue Light"/>
              <a:sym typeface="Helvetica Neue Light"/>
            </a:endParaRPr>
          </a:p>
          <a:p>
            <a:pPr indent="-317500" lvl="0" marL="431800" marR="0" rtl="0" algn="ctr">
              <a:lnSpc>
                <a:spcPct val="115000"/>
              </a:lnSpc>
              <a:spcBef>
                <a:spcPts val="0"/>
              </a:spcBef>
              <a:spcAft>
                <a:spcPts val="0"/>
              </a:spcAft>
              <a:buClr>
                <a:srgbClr val="E0FF00"/>
              </a:buClr>
              <a:buSzPts val="1800"/>
              <a:buFont typeface="Helvetica Neue Light"/>
              <a:buChar char="-"/>
            </a:pPr>
            <a:r>
              <a:rPr b="0" i="0" lang="es-419" sz="1800" u="none" cap="none" strike="noStrike">
                <a:solidFill>
                  <a:srgbClr val="E0FF00"/>
                </a:solidFill>
                <a:latin typeface="Helvetica Neue Light"/>
                <a:ea typeface="Helvetica Neue Light"/>
                <a:cs typeface="Helvetica Neue Light"/>
                <a:sym typeface="Helvetica Neue Light"/>
              </a:rPr>
              <a:t>Programación. </a:t>
            </a:r>
            <a:endParaRPr b="0" i="0" sz="1000" u="none" cap="none" strike="noStrike">
              <a:solidFill>
                <a:srgbClr val="000000"/>
              </a:solidFill>
              <a:latin typeface="Helvetica Neue Light"/>
              <a:ea typeface="Helvetica Neue Light"/>
              <a:cs typeface="Helvetica Neue Light"/>
              <a:sym typeface="Helvetica Neue Light"/>
            </a:endParaRPr>
          </a:p>
          <a:p>
            <a:pPr indent="-317500" lvl="0" marL="431800" marR="0" rtl="0" algn="ctr">
              <a:lnSpc>
                <a:spcPct val="115000"/>
              </a:lnSpc>
              <a:spcBef>
                <a:spcPts val="0"/>
              </a:spcBef>
              <a:spcAft>
                <a:spcPts val="0"/>
              </a:spcAft>
              <a:buClr>
                <a:srgbClr val="E0FF00"/>
              </a:buClr>
              <a:buSzPts val="1800"/>
              <a:buFont typeface="Helvetica Neue Light"/>
              <a:buChar char="-"/>
            </a:pPr>
            <a:r>
              <a:rPr b="0" i="0" lang="es-419" sz="1800" u="none" cap="none" strike="noStrike">
                <a:solidFill>
                  <a:srgbClr val="E0FF00"/>
                </a:solidFill>
                <a:latin typeface="Helvetica Neue Light"/>
                <a:ea typeface="Helvetica Neue Light"/>
                <a:cs typeface="Helvetica Neue Light"/>
                <a:sym typeface="Helvetica Neue Light"/>
              </a:rPr>
              <a:t>Python</a:t>
            </a:r>
            <a:endParaRPr b="0" i="0" sz="1800" u="none" cap="none" strike="noStrike">
              <a:solidFill>
                <a:srgbClr val="E0FF00"/>
              </a:solidFill>
              <a:latin typeface="Helvetica Neue Light"/>
              <a:ea typeface="Helvetica Neue Light"/>
              <a:cs typeface="Helvetica Neue Light"/>
              <a:sym typeface="Helvetica Neue Light"/>
            </a:endParaRPr>
          </a:p>
          <a:p>
            <a:pPr indent="-317500" lvl="0" marL="431800" marR="0" rtl="0" algn="ctr">
              <a:lnSpc>
                <a:spcPct val="115000"/>
              </a:lnSpc>
              <a:spcBef>
                <a:spcPts val="0"/>
              </a:spcBef>
              <a:spcAft>
                <a:spcPts val="0"/>
              </a:spcAft>
              <a:buClr>
                <a:srgbClr val="E0FF00"/>
              </a:buClr>
              <a:buSzPts val="1800"/>
              <a:buFont typeface="Helvetica Neue Light"/>
              <a:buChar char="-"/>
            </a:pPr>
            <a:r>
              <a:rPr b="0" i="0" lang="es-419" sz="1800" u="none" cap="none" strike="noStrike">
                <a:solidFill>
                  <a:srgbClr val="E0FF00"/>
                </a:solidFill>
                <a:latin typeface="Helvetica Neue Light"/>
                <a:ea typeface="Helvetica Neue Light"/>
                <a:cs typeface="Helvetica Neue Light"/>
                <a:sym typeface="Helvetica Neue Light"/>
              </a:rPr>
              <a:t>Stack inicial del programador: Python, </a:t>
            </a:r>
            <a:r>
              <a:rPr lang="es-419" sz="1800">
                <a:solidFill>
                  <a:srgbClr val="E0FF00"/>
                </a:solidFill>
                <a:latin typeface="Helvetica Neue Light"/>
                <a:ea typeface="Helvetica Neue Light"/>
                <a:cs typeface="Helvetica Neue Light"/>
                <a:sym typeface="Helvetica Neue Light"/>
              </a:rPr>
              <a:t>Colabs</a:t>
            </a:r>
            <a:r>
              <a:rPr b="0" i="0" lang="es-419" sz="1800" u="none" cap="none" strike="noStrike">
                <a:solidFill>
                  <a:srgbClr val="E0FF00"/>
                </a:solidFill>
                <a:latin typeface="Helvetica Neue Light"/>
                <a:ea typeface="Helvetica Neue Light"/>
                <a:cs typeface="Helvetica Neue Light"/>
                <a:sym typeface="Helvetica Neue Light"/>
              </a:rPr>
              <a:t>. </a:t>
            </a:r>
            <a:endParaRPr b="0" i="0" sz="1000" u="none" cap="none" strike="noStrike">
              <a:solidFill>
                <a:srgbClr val="000000"/>
              </a:solidFill>
              <a:latin typeface="Helvetica Neue Light"/>
              <a:ea typeface="Helvetica Neue Light"/>
              <a:cs typeface="Helvetica Neue Light"/>
              <a:sym typeface="Helvetica Neue Light"/>
            </a:endParaRPr>
          </a:p>
          <a:p>
            <a:pPr indent="-317500" lvl="0" marL="431800" marR="0" rtl="0" algn="ctr">
              <a:lnSpc>
                <a:spcPct val="115000"/>
              </a:lnSpc>
              <a:spcBef>
                <a:spcPts val="0"/>
              </a:spcBef>
              <a:spcAft>
                <a:spcPts val="0"/>
              </a:spcAft>
              <a:buClr>
                <a:srgbClr val="E0FF00"/>
              </a:buClr>
              <a:buSzPts val="1800"/>
              <a:buFont typeface="Helvetica Neue Light"/>
              <a:buChar char="-"/>
            </a:pPr>
            <a:r>
              <a:rPr b="0" i="0" lang="es-419" sz="1800" u="none" cap="none" strike="noStrike">
                <a:solidFill>
                  <a:srgbClr val="E0FF00"/>
                </a:solidFill>
                <a:latin typeface="Helvetica Neue Light"/>
                <a:ea typeface="Helvetica Neue Light"/>
                <a:cs typeface="Helvetica Neue Light"/>
                <a:sym typeface="Helvetica Neue Light"/>
              </a:rPr>
              <a:t>Metodologías Ágiles, XP.</a:t>
            </a:r>
            <a:endParaRPr b="0" i="0" sz="1800" u="none" cap="none" strike="noStrike">
              <a:solidFill>
                <a:srgbClr val="E0FF00"/>
              </a:solidFill>
              <a:latin typeface="Helvetica Neue Light"/>
              <a:ea typeface="Helvetica Neue Light"/>
              <a:cs typeface="Helvetica Neue Light"/>
              <a:sym typeface="Helvetica Neue Light"/>
            </a:endParaRPr>
          </a:p>
          <a:p>
            <a:pPr indent="0" lvl="0" marL="45720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8" name="Shape 808"/>
        <p:cNvGrpSpPr/>
        <p:nvPr/>
      </p:nvGrpSpPr>
      <p:grpSpPr>
        <a:xfrm>
          <a:off x="0" y="0"/>
          <a:ext cx="0" cy="0"/>
          <a:chOff x="0" y="0"/>
          <a:chExt cx="0" cy="0"/>
        </a:xfrm>
      </p:grpSpPr>
      <p:sp>
        <p:nvSpPr>
          <p:cNvPr id="809" name="Google Shape;809;p99"/>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E0FF00"/>
                </a:solidFill>
                <a:latin typeface="Anton"/>
                <a:ea typeface="Anton"/>
                <a:cs typeface="Anton"/>
                <a:sym typeface="Anton"/>
              </a:rPr>
              <a:t>OPINA Y VALORA ESTA CLASE</a:t>
            </a:r>
            <a:endParaRPr b="0" i="1" sz="3600" u="none" cap="none" strike="noStrike">
              <a:solidFill>
                <a:srgbClr val="E0FF00"/>
              </a:solidFill>
              <a:latin typeface="Anton"/>
              <a:ea typeface="Anton"/>
              <a:cs typeface="Anton"/>
              <a:sym typeface="Anton"/>
            </a:endParaRPr>
          </a:p>
        </p:txBody>
      </p:sp>
      <p:pic>
        <p:nvPicPr>
          <p:cNvPr descr="Dizzy on Apple iOS 12.2" id="810" name="Google Shape;810;p99"/>
          <p:cNvPicPr preferRelativeResize="0"/>
          <p:nvPr/>
        </p:nvPicPr>
        <p:blipFill rotWithShape="1">
          <a:blip r:embed="rId4">
            <a:alphaModFix/>
          </a:blip>
          <a:srcRect b="0" l="0" r="0" t="0"/>
          <a:stretch/>
        </p:blipFill>
        <p:spPr>
          <a:xfrm>
            <a:off x="4168425" y="1602350"/>
            <a:ext cx="807150" cy="80715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814" name="Shape 814"/>
        <p:cNvGrpSpPr/>
        <p:nvPr/>
      </p:nvGrpSpPr>
      <p:grpSpPr>
        <a:xfrm>
          <a:off x="0" y="0"/>
          <a:ext cx="0" cy="0"/>
          <a:chOff x="0" y="0"/>
          <a:chExt cx="0" cy="0"/>
        </a:xfrm>
      </p:grpSpPr>
      <p:sp>
        <p:nvSpPr>
          <p:cNvPr id="815" name="Google Shape;815;p100"/>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#DEMOCRATIZANDOLAEDUCACIÓN</a:t>
            </a:r>
            <a:endParaRPr b="0" i="1" sz="3600" u="none" cap="none" strike="noStrike">
              <a:solidFill>
                <a:srgbClr val="121212"/>
              </a:solidFill>
              <a:latin typeface="Anton"/>
              <a:ea typeface="Anton"/>
              <a:cs typeface="Anton"/>
              <a:sym typeface="Anton"/>
            </a:endParaRPr>
          </a:p>
        </p:txBody>
      </p:sp>
      <p:pic>
        <p:nvPicPr>
          <p:cNvPr id="816" name="Google Shape;816;p10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1" name="Shape 211"/>
        <p:cNvGrpSpPr/>
        <p:nvPr/>
      </p:nvGrpSpPr>
      <p:grpSpPr>
        <a:xfrm>
          <a:off x="0" y="0"/>
          <a:ext cx="0" cy="0"/>
          <a:chOff x="0" y="0"/>
          <a:chExt cx="0" cy="0"/>
        </a:xfrm>
      </p:grpSpPr>
      <p:pic>
        <p:nvPicPr>
          <p:cNvPr id="212" name="Google Shape;212;p34"/>
          <p:cNvPicPr preferRelativeResize="0"/>
          <p:nvPr/>
        </p:nvPicPr>
        <p:blipFill rotWithShape="1">
          <a:blip r:embed="rId3">
            <a:alphaModFix/>
          </a:blip>
          <a:srcRect b="0" l="0" r="0" t="0"/>
          <a:stretch/>
        </p:blipFill>
        <p:spPr>
          <a:xfrm>
            <a:off x="-3000" y="4"/>
            <a:ext cx="3584401" cy="5143499"/>
          </a:xfrm>
          <a:prstGeom prst="rect">
            <a:avLst/>
          </a:prstGeom>
          <a:noFill/>
          <a:ln>
            <a:noFill/>
          </a:ln>
        </p:spPr>
      </p:pic>
      <p:sp>
        <p:nvSpPr>
          <p:cNvPr id="213" name="Google Shape;213;p34"/>
          <p:cNvSpPr txBox="1"/>
          <p:nvPr/>
        </p:nvSpPr>
        <p:spPr>
          <a:xfrm>
            <a:off x="3899022" y="580000"/>
            <a:ext cx="47982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UN POCO DE HISTORIA...</a:t>
            </a:r>
            <a:endParaRPr b="0" i="1" sz="3600" u="none" cap="none" strike="noStrike">
              <a:solidFill>
                <a:srgbClr val="000000"/>
              </a:solidFill>
              <a:latin typeface="Anton"/>
              <a:ea typeface="Anton"/>
              <a:cs typeface="Anton"/>
              <a:sym typeface="Anton"/>
            </a:endParaRPr>
          </a:p>
        </p:txBody>
      </p:sp>
      <p:pic>
        <p:nvPicPr>
          <p:cNvPr id="214" name="Google Shape;214;p34"/>
          <p:cNvPicPr preferRelativeResize="0"/>
          <p:nvPr/>
        </p:nvPicPr>
        <p:blipFill rotWithShape="1">
          <a:blip r:embed="rId4">
            <a:alphaModFix/>
          </a:blip>
          <a:srcRect b="0" l="0" r="0" t="0"/>
          <a:stretch/>
        </p:blipFill>
        <p:spPr>
          <a:xfrm>
            <a:off x="7446150" y="4444700"/>
            <a:ext cx="1186526" cy="330675"/>
          </a:xfrm>
          <a:prstGeom prst="rect">
            <a:avLst/>
          </a:prstGeom>
          <a:noFill/>
          <a:ln>
            <a:noFill/>
          </a:ln>
        </p:spPr>
      </p:pic>
      <p:sp>
        <p:nvSpPr>
          <p:cNvPr id="215" name="Google Shape;215;p34"/>
          <p:cNvSpPr txBox="1"/>
          <p:nvPr/>
        </p:nvSpPr>
        <p:spPr>
          <a:xfrm>
            <a:off x="3803180" y="1785913"/>
            <a:ext cx="4989900" cy="21345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100"/>
              <a:buFont typeface="Arial"/>
              <a:buNone/>
            </a:pPr>
            <a:r>
              <a:rPr b="0" i="0" lang="es-419" sz="2000" u="none" cap="none" strike="noStrike">
                <a:solidFill>
                  <a:srgbClr val="000000"/>
                </a:solidFill>
                <a:latin typeface="Helvetica Neue Light"/>
                <a:ea typeface="Helvetica Neue Light"/>
                <a:cs typeface="Helvetica Neue Light"/>
                <a:sym typeface="Helvetica Neue Light"/>
              </a:rPr>
              <a:t>La historia de la programación está fuertemente vinculada a la aparición y crecimiento exponencial de los computadores.</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9" name="Shape 219"/>
        <p:cNvGrpSpPr/>
        <p:nvPr/>
      </p:nvGrpSpPr>
      <p:grpSpPr>
        <a:xfrm>
          <a:off x="0" y="0"/>
          <a:ext cx="0" cy="0"/>
          <a:chOff x="0" y="0"/>
          <a:chExt cx="0" cy="0"/>
        </a:xfrm>
      </p:grpSpPr>
      <p:sp>
        <p:nvSpPr>
          <p:cNvPr id="220" name="Google Shape;220;p35"/>
          <p:cNvSpPr txBox="1"/>
          <p:nvPr/>
        </p:nvSpPr>
        <p:spPr>
          <a:xfrm>
            <a:off x="1060191" y="164658"/>
            <a:ext cx="70236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La evolución de los lenguajes</a:t>
            </a:r>
            <a:endParaRPr b="0" i="1" sz="3600" u="none" cap="none" strike="noStrike">
              <a:solidFill>
                <a:srgbClr val="000000"/>
              </a:solidFill>
              <a:latin typeface="Anton"/>
              <a:ea typeface="Anton"/>
              <a:cs typeface="Anton"/>
              <a:sym typeface="Anton"/>
            </a:endParaRPr>
          </a:p>
        </p:txBody>
      </p:sp>
      <p:pic>
        <p:nvPicPr>
          <p:cNvPr id="221" name="Google Shape;221;p3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222" name="Google Shape;222;p35"/>
          <p:cNvSpPr txBox="1"/>
          <p:nvPr/>
        </p:nvSpPr>
        <p:spPr>
          <a:xfrm>
            <a:off x="211350" y="1930450"/>
            <a:ext cx="4861500" cy="2134500"/>
          </a:xfrm>
          <a:prstGeom prst="rect">
            <a:avLst/>
          </a:prstGeom>
          <a:noFill/>
          <a:ln>
            <a:noFill/>
          </a:ln>
        </p:spPr>
        <p:txBody>
          <a:bodyPr anchorCtr="0" anchor="ctr" bIns="91425" lIns="91425" spcFirstLastPara="1" rIns="91425" wrap="square" tIns="91425">
            <a:noAutofit/>
          </a:bodyPr>
          <a:lstStyle/>
          <a:p>
            <a:pPr indent="-204299" lvl="0" marL="269999" marR="0" rtl="0" algn="l">
              <a:lnSpc>
                <a:spcPct val="150000"/>
              </a:lnSpc>
              <a:spcBef>
                <a:spcPts val="0"/>
              </a:spcBef>
              <a:spcAft>
                <a:spcPts val="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En sus inicios programar implicaba el uso del </a:t>
            </a:r>
            <a:r>
              <a:rPr b="1" i="0" lang="es-419" sz="1800" u="none" cap="none" strike="noStrike">
                <a:solidFill>
                  <a:srgbClr val="000000"/>
                </a:solidFill>
                <a:highlight>
                  <a:srgbClr val="3CEFAB"/>
                </a:highlight>
                <a:latin typeface="Helvetica Neue"/>
                <a:ea typeface="Helvetica Neue"/>
                <a:cs typeface="Helvetica Neue"/>
                <a:sym typeface="Helvetica Neue"/>
              </a:rPr>
              <a:t>código binario</a:t>
            </a:r>
            <a:r>
              <a:rPr b="0" i="0" lang="es-419" sz="1800" u="none" cap="none" strike="noStrike">
                <a:solidFill>
                  <a:srgbClr val="000000"/>
                </a:solidFill>
                <a:latin typeface="Helvetica Neue Light"/>
                <a:ea typeface="Helvetica Neue Light"/>
                <a:cs typeface="Helvetica Neue Light"/>
                <a:sym typeface="Helvetica Neue Light"/>
              </a:rPr>
              <a:t> con cadenas de 0s y 1s, el lenguaje que entiende directamente el computador. </a:t>
            </a:r>
            <a:r>
              <a:rPr b="0" i="1" lang="es-419" sz="1800" u="none" cap="none" strike="noStrike">
                <a:solidFill>
                  <a:srgbClr val="000000"/>
                </a:solidFill>
                <a:latin typeface="Helvetica Neue Light"/>
                <a:ea typeface="Helvetica Neue Light"/>
                <a:cs typeface="Helvetica Neue Light"/>
                <a:sym typeface="Helvetica Neue Light"/>
              </a:rPr>
              <a:t>¡Algo sumamente complejo!</a:t>
            </a:r>
            <a:endParaRPr b="0" i="1" sz="1800" u="none" cap="none" strike="noStrike">
              <a:solidFill>
                <a:srgbClr val="000000"/>
              </a:solidFill>
              <a:latin typeface="Helvetica Neue Light"/>
              <a:ea typeface="Helvetica Neue Light"/>
              <a:cs typeface="Helvetica Neue Light"/>
              <a:sym typeface="Helvetica Neue Light"/>
            </a:endParaRPr>
          </a:p>
          <a:p>
            <a:pPr indent="-204299" lvl="0" marL="269999" marR="0" rtl="0" algn="l">
              <a:lnSpc>
                <a:spcPct val="150000"/>
              </a:lnSpc>
              <a:spcBef>
                <a:spcPts val="1000"/>
              </a:spcBef>
              <a:spcAft>
                <a:spcPts val="1000"/>
              </a:spcAft>
              <a:buClr>
                <a:srgbClr val="3CEFAB"/>
              </a:buClr>
              <a:buSzPts val="1800"/>
              <a:buFont typeface="Helvetica Neue Light"/>
              <a:buChar char="●"/>
            </a:pPr>
            <a:r>
              <a:rPr b="0" i="0" lang="es-419" sz="1800" u="none" cap="none" strike="noStrike">
                <a:solidFill>
                  <a:srgbClr val="000000"/>
                </a:solidFill>
                <a:latin typeface="Helvetica Neue Light"/>
                <a:ea typeface="Helvetica Neue Light"/>
                <a:cs typeface="Helvetica Neue Light"/>
                <a:sym typeface="Helvetica Neue Light"/>
              </a:rPr>
              <a:t>Más tarde se crea el</a:t>
            </a:r>
            <a:r>
              <a:rPr b="0" i="0" lang="es-419" sz="1800" u="none" cap="none" strike="noStrike">
                <a:solidFill>
                  <a:srgbClr val="000000"/>
                </a:solidFill>
                <a:highlight>
                  <a:srgbClr val="3CEFAB"/>
                </a:highlight>
                <a:latin typeface="Helvetica Neue Light"/>
                <a:ea typeface="Helvetica Neue Light"/>
                <a:cs typeface="Helvetica Neue Light"/>
                <a:sym typeface="Helvetica Neue Light"/>
              </a:rPr>
              <a:t> </a:t>
            </a:r>
            <a:r>
              <a:rPr b="1" i="0" lang="es-419" sz="1800" u="none" cap="none" strike="noStrike">
                <a:solidFill>
                  <a:srgbClr val="000000"/>
                </a:solidFill>
                <a:highlight>
                  <a:srgbClr val="3CEFAB"/>
                </a:highlight>
                <a:latin typeface="Helvetica Neue"/>
                <a:ea typeface="Helvetica Neue"/>
                <a:cs typeface="Helvetica Neue"/>
                <a:sym typeface="Helvetica Neue"/>
              </a:rPr>
              <a:t>lenguaje ensamblador,</a:t>
            </a:r>
            <a:r>
              <a:rPr b="0" i="0" lang="es-419" sz="1800" u="none" cap="none" strike="noStrike">
                <a:solidFill>
                  <a:srgbClr val="000000"/>
                </a:solidFill>
                <a:latin typeface="Helvetica Neue Light"/>
                <a:ea typeface="Helvetica Neue Light"/>
                <a:cs typeface="Helvetica Neue Light"/>
                <a:sym typeface="Helvetica Neue Light"/>
              </a:rPr>
              <a:t> que en vez de números </a:t>
            </a:r>
            <a:r>
              <a:rPr b="1" i="0" lang="es-419" sz="1800" u="none" cap="none" strike="noStrike">
                <a:solidFill>
                  <a:srgbClr val="000000"/>
                </a:solidFill>
                <a:highlight>
                  <a:srgbClr val="3CEFAB"/>
                </a:highlight>
                <a:latin typeface="Helvetica Neue"/>
                <a:ea typeface="Helvetica Neue"/>
                <a:cs typeface="Helvetica Neue"/>
                <a:sym typeface="Helvetica Neue"/>
              </a:rPr>
              <a:t>utilizaba letras</a:t>
            </a:r>
            <a:r>
              <a:rPr b="0" i="0" lang="es-419" sz="1800" u="none" cap="none" strike="noStrike">
                <a:solidFill>
                  <a:srgbClr val="000000"/>
                </a:solidFill>
                <a:latin typeface="Helvetica Neue Light"/>
                <a:ea typeface="Helvetica Neue Light"/>
                <a:cs typeface="Helvetica Neue Light"/>
                <a:sym typeface="Helvetica Neue Light"/>
              </a:rPr>
              <a:t>, algo más fácil de recordar.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223" name="Google Shape;223;p35"/>
          <p:cNvPicPr preferRelativeResize="0"/>
          <p:nvPr/>
        </p:nvPicPr>
        <p:blipFill rotWithShape="1">
          <a:blip r:embed="rId4">
            <a:alphaModFix/>
          </a:blip>
          <a:srcRect b="0" l="0" r="0" t="0"/>
          <a:stretch/>
        </p:blipFill>
        <p:spPr>
          <a:xfrm>
            <a:off x="5150650" y="1678288"/>
            <a:ext cx="3677650" cy="2454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